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74" r:id="rId6"/>
    <p:sldId id="273" r:id="rId7"/>
    <p:sldId id="272" r:id="rId8"/>
    <p:sldId id="280" r:id="rId9"/>
    <p:sldId id="277" r:id="rId10"/>
    <p:sldId id="278" r:id="rId11"/>
    <p:sldId id="276" r:id="rId12"/>
    <p:sldId id="27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6EF0-4EFC-4B1F-A9DF-0A82A0D4501E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A9EAB-EB77-427D-8472-9B7AEA0DF2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98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D066-8599-4B72-936D-325F1A696EF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95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eyna_valladares@ucol.m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92055-1627-43BE-8C6A-5D85339F5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129" y="4855476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s-MX" dirty="0"/>
              <a:t>Los deseos comunales como forma de creación de un espacio público rural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781383-EE7A-4D27-93CA-B8EA5150A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Reyna Valladares Anguiano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D388C7-87F2-47F9-BF31-0CE8DCCF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5" y="5904032"/>
            <a:ext cx="878858" cy="8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E6AE392-3AA4-4AB3-8069-06AC53DA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79" y="5928403"/>
            <a:ext cx="828562" cy="7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F176F57-3EC5-4F82-87AC-3424C87E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55" y="5756656"/>
            <a:ext cx="869593" cy="112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3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2D991C-28EF-40AD-A72F-FCE51E16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73" y="0"/>
            <a:ext cx="529425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841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cap="small" dirty="0"/>
              <a:t>Las propuestas</a:t>
            </a:r>
            <a:br>
              <a:rPr lang="es-MX" dirty="0"/>
            </a:b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384-7F7C-49D8-8741-2D73B5B8B6DE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97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D1CF3B8-FA72-43AD-9F6D-268134B058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5" b="876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12FA4C-7346-4E5E-9F9A-B93055FEF9C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2" r="1" b="1760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82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2F5C-918C-4E81-AEBF-82D8047A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72" y="0"/>
            <a:ext cx="9720072" cy="1499616"/>
          </a:xfrm>
        </p:spPr>
        <p:txBody>
          <a:bodyPr/>
          <a:lstStyle/>
          <a:p>
            <a:r>
              <a:rPr lang="es-MX" dirty="0"/>
              <a:t>referencias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B19D35-A349-4D4D-AE50-7AADF8F0B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36" y="1031641"/>
            <a:ext cx="10806545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Aramburu Otazu, M. (2008). Usos y significados del espacio público.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ACE: Arquitectura y Entorno III, III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(8), 143-149.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Borja, J. (2011). Espacio público y derecho a la ciudad.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Viento Sur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39-49.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Buckingham, S. (2011). Análisis del derecho a la ciudad desde una perspectiva de género. </a:t>
            </a:r>
            <a:r>
              <a:rPr kumimoji="0" lang="es-MX" altLang="es-MX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Dfensor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6-11.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Carmona Ramírez, K. N. (2015).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 público como elemento generador de inclusión y cohesión social en la ciudad contemporánea latinoamericana. La percepción del usuario joven como criterio para el diseño urbano-arquitectónico.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Obtenido de UP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https://upcommons.upc.edu/bitstream/handle/2117/80287/86BCN_CarmonaKaren.pdf?sequence=1&amp;isAllowed=y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Elgueta, A., &amp; Morales, F. (2010). En A.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Sugranyes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M. Charlotte,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Ciudades para </a:t>
            </a:r>
            <a:r>
              <a:rPr kumimoji="0" lang="es-MX" altLang="es-MX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tod@s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Por el derecho a la ciudad, propuestas y experiencias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(págs. 223-227). Santiago de Chile, Santiago, Chile: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Habitat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Coalition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Flores, X., &amp; González Guillén, M. (2007). Consideraciones sociales en el diseño y planificación de parques urbanos.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Economía, Sociedad y Territorio, 6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(24), 913-951.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Galaviz Mosqueda, A. I. (2005).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social como elemento inhibidor de las conductas antisociales en el espacio público.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Coquimatlán: Tesis de Licenciatura en Arquitectura-Universidad de Colima.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García, M. d. (2016). Mejoramiento y gestión de los espacios públicos para y por la ciudadanía en la Ciudad de México. </a:t>
            </a:r>
            <a:r>
              <a:rPr kumimoji="0" lang="es-MX" altLang="es-MX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Dfensor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20-27.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García-Doménech, S. (2014). Percepción social y estética del espacio público urbano en la sociedad.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Arte, individuo y Sociedad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301-316.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 Larios, C. A. (2005).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Percepción y características de la vegetación y la disposición espacial y formal de los jardines en la ciudad de Colima.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Coquimatlán: Tesis de Maestría en Arquitectura-Universidad de Colima.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Harvey, D. (2008). 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right to the city.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kumimoji="0" lang="es-MX" altLang="es-MX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23-40.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INEGI. (2010).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Censo de Población y Vivienda 2010.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Recuperado el 01 de septiembre de 2015, de Censos y conteos de población y vivienda: http://www.inegi.org.mx/est/contenidos/proyectos/accesomicrodatos/cpv2010/default.aspx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Lefebvre, H. (1996). Right to the city. </a:t>
            </a:r>
            <a:r>
              <a:rPr kumimoji="0" lang="en-US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</a:t>
            </a:r>
            <a:r>
              <a:rPr kumimoji="0" lang="en-US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Kofman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E. </a:t>
            </a:r>
            <a:r>
              <a:rPr kumimoji="0" lang="en-US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Lebas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Writings on cities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págs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63-184). Cambridge, Massachusetts: Wiley-Blackwell.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Mendoza </a:t>
            </a:r>
            <a:r>
              <a:rPr kumimoji="0" lang="en-US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Muciño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Pérez </a:t>
            </a:r>
            <a:r>
              <a:rPr kumimoji="0" lang="en-US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Acuña</a:t>
            </a:r>
            <a:r>
              <a:rPr kumimoji="0" lang="en-U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(2018).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comunitario a través del diseño participativo para la regeneración del espacio público con perspectiva de género en la comunidad Flor de Coco.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Coquimatlán: Inédito.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Pérez H, E. (2004). La percepción del espacio público.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Bitácora Urbano Territorial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27-31.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Pérez-González, A. (2016). El espacio público en el paradigma de la sustentabilidad social.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Economía, Sociedad y Territorio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171-195.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Pinzón Botero, M. V., &amp; Echeverri Álvarez, I. C. (2010). Espacio público, cultura y calidad ambiental urbana. Una propuesta metodológica para su intervención.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y Desarrollo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93-113.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Rentería Macías, M. I. (2015).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urbanos de habitabilidad en tres jardines localizados en fraccionamientos de interés social.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Coquimatlán: Tesis de Licenciatura en Arquitectura-Universidad de Colima.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Salcedo Hansen, R. (2002). El espacio público en el debate actual: Una reflexión crítica sobre el urbanismo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post-moderno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EURE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5-19.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SEDESOL. (27 de Noviembre de 2017).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http://www.microrregiones.gob.mx/.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Recuperado el 10 de octubre de 2017, de http://www.microrregiones.gob.mx/: http://www.microrregiones.gob.mx/catloc/contenido.aspx?refnac=060010341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Silva Correia, B.,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Corrêa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Silva, M., &amp; 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Magnabosco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(2010). Naturaleza y ocupación del espacio urbano: los parques de la ciudad.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Bitácora Urbano Territorial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107-120.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Valladares Anguiano, R., Chávez González, M. E., Preciado Jiménez, S. A., Herrera Guerrero, G., Barrón Pérez, A., Prado Meza, C. M., &amp; Uribe, R. J. (2017). </a:t>
            </a:r>
            <a:r>
              <a:rPr kumimoji="0" lang="es-MX" altLang="es-MX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integrado del proyecto Vivienda y Mujer, espacios habitables desarrollo de familias con jefatura femenina en la comunidad de Flor de Coco, Armería.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Colima: INMUJERES-</a:t>
            </a:r>
            <a:r>
              <a:rPr kumimoji="0" lang="es-MX" altLang="es-MX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CONACyT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-Universidad de Colima.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7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8C30E-071C-4026-90B3-49F27E2B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FA1CC6-E51C-4759-BE4A-F7682BC4A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reyna_valladares@ucol.mx</a:t>
            </a:r>
            <a:endParaRPr lang="es-MX" dirty="0"/>
          </a:p>
          <a:p>
            <a:r>
              <a:rPr lang="es-MX" dirty="0"/>
              <a:t>mchavezg@ucol.mx</a:t>
            </a:r>
          </a:p>
        </p:txBody>
      </p:sp>
    </p:spTree>
    <p:extLst>
      <p:ext uri="{BB962C8B-B14F-4D97-AF65-F5344CB8AC3E}">
        <p14:creationId xmlns:p14="http://schemas.microsoft.com/office/powerpoint/2010/main" val="28245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720243"/>
            <a:ext cx="12192000" cy="1295303"/>
          </a:xfrm>
        </p:spPr>
        <p:txBody>
          <a:bodyPr>
            <a:normAutofit lnSpcReduction="10000"/>
          </a:bodyPr>
          <a:lstStyle/>
          <a:p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	</a:t>
            </a:r>
            <a:endParaRPr lang="es-MX" sz="1800" dirty="0"/>
          </a:p>
          <a:p>
            <a:pPr marL="0" indent="0" algn="ctr">
              <a:buNone/>
            </a:pPr>
            <a:r>
              <a:rPr lang="es-MX" sz="2100" b="1" dirty="0"/>
              <a:t>Los antecedentes:</a:t>
            </a:r>
          </a:p>
          <a:p>
            <a:pPr marL="0" indent="0">
              <a:buNone/>
            </a:pPr>
            <a:endParaRPr lang="es-MX" sz="2100" dirty="0"/>
          </a:p>
          <a:p>
            <a:endParaRPr lang="es-MX" sz="1800" dirty="0"/>
          </a:p>
          <a:p>
            <a:endParaRPr lang="es-ES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465475"/>
            <a:ext cx="10515600" cy="8720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INTRODUCCIÓN</a:t>
            </a:r>
          </a:p>
        </p:txBody>
      </p:sp>
      <p:sp>
        <p:nvSpPr>
          <p:cNvPr id="7" name="Proceso alternativo 6"/>
          <p:cNvSpPr/>
          <p:nvPr/>
        </p:nvSpPr>
        <p:spPr>
          <a:xfrm>
            <a:off x="838200" y="2334587"/>
            <a:ext cx="10515600" cy="156949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Vivienda y mujer: espacios habitables para el desarrollo de familias con jefatura femenina en la comunidad de Flor de Coco, municipio de Armería, Colima</a:t>
            </a:r>
            <a:r>
              <a:rPr lang="es-MX" sz="2400" dirty="0">
                <a:solidFill>
                  <a:srgbClr val="002060"/>
                </a:solidFill>
              </a:rPr>
              <a:t>, financiado por el fondo </a:t>
            </a:r>
            <a:r>
              <a:rPr lang="es-MX" sz="2400" b="1" dirty="0">
                <a:solidFill>
                  <a:srgbClr val="002060"/>
                </a:solidFill>
              </a:rPr>
              <a:t>INMUJERES- </a:t>
            </a:r>
            <a:r>
              <a:rPr lang="es-MX" sz="2400" b="1" dirty="0" err="1">
                <a:solidFill>
                  <a:srgbClr val="002060"/>
                </a:solidFill>
              </a:rPr>
              <a:t>CONACyT</a:t>
            </a:r>
            <a:r>
              <a:rPr lang="es-MX" sz="2400" b="1" dirty="0">
                <a:solidFill>
                  <a:srgbClr val="002060"/>
                </a:solidFill>
              </a:rPr>
              <a:t> 249409.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059196" y="653556"/>
            <a:ext cx="2130757" cy="1185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000" dirty="0"/>
              <a:t>	</a:t>
            </a:r>
            <a:endParaRPr lang="es-MX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b="1" dirty="0"/>
              <a:t>P R O Y E C T O:</a:t>
            </a:r>
            <a:endParaRPr lang="es-ES" sz="2000" b="1" dirty="0"/>
          </a:p>
        </p:txBody>
      </p:sp>
      <p:sp>
        <p:nvSpPr>
          <p:cNvPr id="11" name="Flecha abajo 10"/>
          <p:cNvSpPr/>
          <p:nvPr/>
        </p:nvSpPr>
        <p:spPr>
          <a:xfrm>
            <a:off x="5945875" y="1822382"/>
            <a:ext cx="300250" cy="43673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2" name="Grupo 31"/>
          <p:cNvGrpSpPr/>
          <p:nvPr/>
        </p:nvGrpSpPr>
        <p:grpSpPr>
          <a:xfrm>
            <a:off x="958709" y="4660050"/>
            <a:ext cx="11112063" cy="2024627"/>
            <a:chOff x="958709" y="4919362"/>
            <a:chExt cx="11112063" cy="2024627"/>
          </a:xfrm>
        </p:grpSpPr>
        <p:grpSp>
          <p:nvGrpSpPr>
            <p:cNvPr id="31" name="Grupo 30"/>
            <p:cNvGrpSpPr/>
            <p:nvPr/>
          </p:nvGrpSpPr>
          <p:grpSpPr>
            <a:xfrm>
              <a:off x="4041245" y="4919362"/>
              <a:ext cx="4088871" cy="423082"/>
              <a:chOff x="4041245" y="4919362"/>
              <a:chExt cx="4088871" cy="423082"/>
            </a:xfrm>
          </p:grpSpPr>
          <p:sp>
            <p:nvSpPr>
              <p:cNvPr id="20" name="Flecha doblada 19"/>
              <p:cNvSpPr/>
              <p:nvPr/>
            </p:nvSpPr>
            <p:spPr>
              <a:xfrm rot="16200000" flipH="1">
                <a:off x="4031757" y="4928850"/>
                <a:ext cx="387160" cy="368184"/>
              </a:xfrm>
              <a:prstGeom prst="ben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lecha doblada 20"/>
              <p:cNvSpPr/>
              <p:nvPr/>
            </p:nvSpPr>
            <p:spPr>
              <a:xfrm rot="16200000" flipH="1" flipV="1">
                <a:off x="7747978" y="4960305"/>
                <a:ext cx="423082" cy="341195"/>
              </a:xfrm>
              <a:prstGeom prst="ben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958709" y="5497616"/>
              <a:ext cx="11112063" cy="1446373"/>
              <a:chOff x="958709" y="5497616"/>
              <a:chExt cx="11112063" cy="1446373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958709" y="5497616"/>
                <a:ext cx="11112063" cy="1026872"/>
                <a:chOff x="958709" y="5497616"/>
                <a:chExt cx="11112063" cy="1026872"/>
              </a:xfrm>
            </p:grpSpPr>
            <p:sp>
              <p:nvSpPr>
                <p:cNvPr id="12" name="Pentágono 11"/>
                <p:cNvSpPr/>
                <p:nvPr/>
              </p:nvSpPr>
              <p:spPr>
                <a:xfrm>
                  <a:off x="7705333" y="5497616"/>
                  <a:ext cx="1994825" cy="975814"/>
                </a:xfrm>
                <a:prstGeom prst="homePlat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b="1" dirty="0">
                      <a:solidFill>
                        <a:srgbClr val="002060"/>
                      </a:solidFill>
                    </a:rPr>
                    <a:t> Comunidad </a:t>
                  </a:r>
                  <a:r>
                    <a:rPr lang="es-MX" sz="1600" b="1" dirty="0" err="1">
                      <a:solidFill>
                        <a:srgbClr val="002060"/>
                      </a:solidFill>
                    </a:rPr>
                    <a:t>rururbana</a:t>
                  </a:r>
                  <a:endParaRPr lang="es-MX" sz="16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" name="Pentágono 12"/>
                <p:cNvSpPr/>
                <p:nvPr/>
              </p:nvSpPr>
              <p:spPr>
                <a:xfrm>
                  <a:off x="10024685" y="5548674"/>
                  <a:ext cx="2046087" cy="975814"/>
                </a:xfrm>
                <a:prstGeom prst="homePlat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400" i="1" dirty="0">
                      <a:solidFill>
                        <a:schemeClr val="bg1"/>
                      </a:solidFill>
                    </a:rPr>
                    <a:t>Habitabilidad </a:t>
                  </a:r>
                </a:p>
                <a:p>
                  <a:pPr algn="ctr"/>
                  <a:r>
                    <a:rPr lang="es-MX" sz="1400" i="1" dirty="0">
                      <a:solidFill>
                        <a:schemeClr val="bg1"/>
                      </a:solidFill>
                    </a:rPr>
                    <a:t>deficiente del entorno </a:t>
                  </a:r>
                </a:p>
                <a:p>
                  <a:pPr algn="ctr"/>
                  <a:r>
                    <a:rPr lang="es-MX" sz="1400" i="1" dirty="0">
                      <a:solidFill>
                        <a:schemeClr val="bg1"/>
                      </a:solidFill>
                    </a:rPr>
                    <a:t>habitacional y comuna</a:t>
                  </a:r>
                  <a:endParaRPr lang="es-MX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Pentágono 13"/>
                <p:cNvSpPr/>
                <p:nvPr/>
              </p:nvSpPr>
              <p:spPr>
                <a:xfrm>
                  <a:off x="3562695" y="5501444"/>
                  <a:ext cx="2049327" cy="977359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b="1" dirty="0">
                      <a:solidFill>
                        <a:schemeClr val="tx2"/>
                      </a:solidFill>
                    </a:rPr>
                    <a:t>Harvey (2008) </a:t>
                  </a:r>
                </a:p>
                <a:p>
                  <a:pPr algn="ctr"/>
                  <a:r>
                    <a:rPr lang="es-MX" sz="1600" i="1" dirty="0">
                      <a:solidFill>
                        <a:schemeClr val="tx2"/>
                      </a:solidFill>
                    </a:rPr>
                    <a:t>Uso de la ciudad</a:t>
                  </a:r>
                </a:p>
              </p:txBody>
            </p:sp>
            <p:sp>
              <p:nvSpPr>
                <p:cNvPr id="15" name="Pentágono 14"/>
                <p:cNvSpPr/>
                <p:nvPr/>
              </p:nvSpPr>
              <p:spPr>
                <a:xfrm>
                  <a:off x="5617449" y="5523459"/>
                  <a:ext cx="1866901" cy="955343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b="1" dirty="0">
                      <a:solidFill>
                        <a:schemeClr val="tx2"/>
                      </a:solidFill>
                    </a:rPr>
                    <a:t>Buckingham (2011) </a:t>
                  </a:r>
                </a:p>
                <a:p>
                  <a:pPr algn="ctr"/>
                  <a:r>
                    <a:rPr lang="es-MX" sz="1600" i="1" dirty="0">
                      <a:solidFill>
                        <a:schemeClr val="tx2"/>
                      </a:solidFill>
                    </a:rPr>
                    <a:t>Pluralidad</a:t>
                  </a:r>
                </a:p>
              </p:txBody>
            </p:sp>
            <p:sp>
              <p:nvSpPr>
                <p:cNvPr id="16" name="Pentágono 15"/>
                <p:cNvSpPr/>
                <p:nvPr/>
              </p:nvSpPr>
              <p:spPr>
                <a:xfrm>
                  <a:off x="958709" y="5523459"/>
                  <a:ext cx="2477637" cy="967544"/>
                </a:xfrm>
                <a:prstGeom prst="homePlat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s-MX" sz="1200" i="1" dirty="0"/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>
                <a:off x="1592637" y="6535009"/>
                <a:ext cx="9455091" cy="408980"/>
                <a:chOff x="1592637" y="6535009"/>
                <a:chExt cx="9455091" cy="40898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10674012" y="6570273"/>
                  <a:ext cx="373716" cy="37371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5</a:t>
                  </a:r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8423011" y="6546157"/>
                  <a:ext cx="373716" cy="37371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4" name="Elipse 23"/>
                <p:cNvSpPr/>
                <p:nvPr/>
              </p:nvSpPr>
              <p:spPr>
                <a:xfrm>
                  <a:off x="4305032" y="6535009"/>
                  <a:ext cx="373716" cy="3737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chemeClr val="tx2"/>
                      </a:solidFill>
                    </a:rPr>
                    <a:t>2</a:t>
                  </a:r>
                </a:p>
              </p:txBody>
            </p:sp>
            <p:sp>
              <p:nvSpPr>
                <p:cNvPr id="25" name="Elipse 24"/>
                <p:cNvSpPr/>
                <p:nvPr/>
              </p:nvSpPr>
              <p:spPr>
                <a:xfrm>
                  <a:off x="6145553" y="6550914"/>
                  <a:ext cx="373716" cy="3737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chemeClr val="tx2"/>
                      </a:solidFill>
                    </a:rPr>
                    <a:t>3</a:t>
                  </a:r>
                </a:p>
              </p:txBody>
            </p:sp>
            <p:sp>
              <p:nvSpPr>
                <p:cNvPr id="26" name="Elipse 25"/>
                <p:cNvSpPr/>
                <p:nvPr/>
              </p:nvSpPr>
              <p:spPr>
                <a:xfrm>
                  <a:off x="1592637" y="6570273"/>
                  <a:ext cx="373716" cy="37371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chemeClr val="tx2"/>
                      </a:solidFill>
                    </a:rPr>
                    <a:t>1</a:t>
                  </a:r>
                </a:p>
              </p:txBody>
            </p:sp>
          </p:grpSp>
        </p:grpSp>
      </p:grpSp>
      <p:sp>
        <p:nvSpPr>
          <p:cNvPr id="33" name="Flecha abajo 32"/>
          <p:cNvSpPr/>
          <p:nvPr/>
        </p:nvSpPr>
        <p:spPr>
          <a:xfrm>
            <a:off x="5945875" y="4104487"/>
            <a:ext cx="300250" cy="43673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2A68F2B-50B7-4531-AD2A-70A745C16A9F}"/>
              </a:ext>
            </a:extLst>
          </p:cNvPr>
          <p:cNvSpPr/>
          <p:nvPr/>
        </p:nvSpPr>
        <p:spPr>
          <a:xfrm>
            <a:off x="1085058" y="5403046"/>
            <a:ext cx="1857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err="1">
                <a:solidFill>
                  <a:schemeClr val="tx2"/>
                </a:solidFill>
              </a:rPr>
              <a:t>Lefevbre</a:t>
            </a:r>
            <a:r>
              <a:rPr lang="es-MX" b="1" dirty="0">
                <a:solidFill>
                  <a:schemeClr val="tx2"/>
                </a:solidFill>
              </a:rPr>
              <a:t> (1996) </a:t>
            </a:r>
            <a:r>
              <a:rPr lang="es-MX" i="1" dirty="0">
                <a:solidFill>
                  <a:schemeClr val="tx2"/>
                </a:solidFill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371664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1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F9CA5F-C341-4581-A3F9-FB066CCD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C03D33-4ABB-4F05-AA53-935412F30F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err="1"/>
              <a:t>Cuali</a:t>
            </a:r>
            <a:r>
              <a:rPr lang="es-MX" dirty="0"/>
              <a:t>-cuantitativa: levantamiento de información urbana, entrevistas, talleres</a:t>
            </a:r>
          </a:p>
          <a:p>
            <a:r>
              <a:rPr lang="es-MX" dirty="0"/>
              <a:t>Dos de esos talleres sobre sensibilización de género</a:t>
            </a:r>
          </a:p>
          <a:p>
            <a:r>
              <a:rPr lang="es-MX" dirty="0"/>
              <a:t>Un taller de diseño urbano con perspectiva de género</a:t>
            </a:r>
          </a:p>
          <a:p>
            <a:r>
              <a:rPr lang="es-MX" dirty="0"/>
              <a:t>Uno más con mujeres ejidatarias</a:t>
            </a:r>
          </a:p>
          <a:p>
            <a:r>
              <a:rPr lang="es-MX" dirty="0"/>
              <a:t>Uno con niñas y niños de la comunidad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FED3D05-D26E-46B9-9A53-BABF2DE6E4A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3313" b="8802"/>
          <a:stretch/>
        </p:blipFill>
        <p:spPr bwMode="auto">
          <a:xfrm>
            <a:off x="5989638" y="1904142"/>
            <a:ext cx="5840918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371891C-9FBF-495F-80D2-B24A934CBC3A}"/>
              </a:ext>
            </a:extLst>
          </p:cNvPr>
          <p:cNvSpPr/>
          <p:nvPr/>
        </p:nvSpPr>
        <p:spPr>
          <a:xfrm>
            <a:off x="5980151" y="61035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MX" sz="16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con imágenes obtenidas de INEGI (2010).</a:t>
            </a:r>
            <a:endParaRPr lang="es-ES" sz="1600" i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1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59D1E-6861-41E3-9A17-4FCDCD28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comunidad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0C759-7B75-416A-B917-0D555211D3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Considerada por CONEVAL con alto grado de marginación</a:t>
            </a:r>
          </a:p>
          <a:p>
            <a:r>
              <a:rPr lang="es-MX" dirty="0"/>
              <a:t>Poblado a corta distancia de la cabecera municipal</a:t>
            </a:r>
          </a:p>
          <a:p>
            <a:r>
              <a:rPr lang="es-MX" dirty="0"/>
              <a:t>Ubicada cercana a falla sísmica (a 200 </a:t>
            </a:r>
            <a:r>
              <a:rPr lang="es-MX" dirty="0" err="1"/>
              <a:t>mts</a:t>
            </a:r>
            <a:r>
              <a:rPr lang="es-MX" dirty="0"/>
              <a:t>.) una zona escarpada, de manera intermedia pasa una carretera y en la parte baja colinda con un río de un afluente importante.</a:t>
            </a:r>
          </a:p>
          <a:p>
            <a:endParaRPr lang="es-MX" dirty="0"/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94ED04F2-AB98-4DCF-A374-E0DC0BD969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1627" y="0"/>
            <a:ext cx="4351850" cy="6916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44 Cuadro de texto">
            <a:extLst>
              <a:ext uri="{FF2B5EF4-FFF2-40B4-BE49-F238E27FC236}">
                <a16:creationId xmlns:a16="http://schemas.microsoft.com/office/drawing/2014/main" id="{6DAAF139-2797-4589-B8F0-0EBC882CE9BD}"/>
              </a:ext>
            </a:extLst>
          </p:cNvPr>
          <p:cNvSpPr txBox="1"/>
          <p:nvPr/>
        </p:nvSpPr>
        <p:spPr>
          <a:xfrm>
            <a:off x="7701948" y="3124200"/>
            <a:ext cx="466725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MX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244 Cuadro de texto">
            <a:extLst>
              <a:ext uri="{FF2B5EF4-FFF2-40B4-BE49-F238E27FC236}">
                <a16:creationId xmlns:a16="http://schemas.microsoft.com/office/drawing/2014/main" id="{E2F2CAFB-D785-4E96-9240-8D76EB736936}"/>
              </a:ext>
            </a:extLst>
          </p:cNvPr>
          <p:cNvSpPr txBox="1"/>
          <p:nvPr/>
        </p:nvSpPr>
        <p:spPr>
          <a:xfrm>
            <a:off x="9647712" y="3688080"/>
            <a:ext cx="466725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27A725-5864-4310-B5C4-E842781B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896" y="6309360"/>
            <a:ext cx="2190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E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</a:t>
            </a:r>
            <a:r>
              <a:rPr kumimoji="0" lang="es-MX" altLang="es-E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propia.</a:t>
            </a:r>
            <a:endParaRPr kumimoji="0" lang="es-MX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7.png">
            <a:extLst>
              <a:ext uri="{FF2B5EF4-FFF2-40B4-BE49-F238E27FC236}">
                <a16:creationId xmlns:a16="http://schemas.microsoft.com/office/drawing/2014/main" id="{205CDC9E-6923-455A-ABF6-09A980B1225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8377" y="46990"/>
            <a:ext cx="5075555" cy="6811010"/>
          </a:xfrm>
          <a:prstGeom prst="rect">
            <a:avLst/>
          </a:prstGeom>
          <a:ln/>
        </p:spPr>
      </p:pic>
      <p:pic>
        <p:nvPicPr>
          <p:cNvPr id="3" name="image26.png">
            <a:extLst>
              <a:ext uri="{FF2B5EF4-FFF2-40B4-BE49-F238E27FC236}">
                <a16:creationId xmlns:a16="http://schemas.microsoft.com/office/drawing/2014/main" id="{1C0C9765-E8BB-419C-85F9-ADB11937575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55843" y="46990"/>
            <a:ext cx="5543550" cy="2238375"/>
          </a:xfrm>
          <a:prstGeom prst="rect">
            <a:avLst/>
          </a:prstGeom>
          <a:ln/>
        </p:spPr>
      </p:pic>
      <p:pic>
        <p:nvPicPr>
          <p:cNvPr id="4" name="image28.png">
            <a:extLst>
              <a:ext uri="{FF2B5EF4-FFF2-40B4-BE49-F238E27FC236}">
                <a16:creationId xmlns:a16="http://schemas.microsoft.com/office/drawing/2014/main" id="{1479363C-6F60-4207-82B4-4B725C7D93E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55843" y="2383230"/>
            <a:ext cx="5543550" cy="2415347"/>
          </a:xfrm>
          <a:prstGeom prst="rect">
            <a:avLst/>
          </a:prstGeom>
          <a:ln/>
        </p:spPr>
      </p:pic>
      <p:pic>
        <p:nvPicPr>
          <p:cNvPr id="5" name="image36.jpg" descr="Casas cerro.jpg">
            <a:extLst>
              <a:ext uri="{FF2B5EF4-FFF2-40B4-BE49-F238E27FC236}">
                <a16:creationId xmlns:a16="http://schemas.microsoft.com/office/drawing/2014/main" id="{1F63CB5E-D3D9-4EC0-8840-B2190E2C773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193820" y="4975478"/>
            <a:ext cx="4130492" cy="18825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363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>
            <a:extLst>
              <a:ext uri="{FF2B5EF4-FFF2-40B4-BE49-F238E27FC236}">
                <a16:creationId xmlns:a16="http://schemas.microsoft.com/office/drawing/2014/main" id="{92969B3A-270E-40D4-B2E6-9194F426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64" y="121382"/>
            <a:ext cx="8380675" cy="67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>
            <a:extLst>
              <a:ext uri="{FF2B5EF4-FFF2-40B4-BE49-F238E27FC236}">
                <a16:creationId xmlns:a16="http://schemas.microsoft.com/office/drawing/2014/main" id="{5C563899-7154-475E-AE30-872E890A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87" y="122400"/>
            <a:ext cx="8462417" cy="67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D72631E-E3E8-424A-811D-CE405FC85FFA}"/>
              </a:ext>
            </a:extLst>
          </p:cNvPr>
          <p:cNvGrpSpPr/>
          <p:nvPr/>
        </p:nvGrpSpPr>
        <p:grpSpPr>
          <a:xfrm>
            <a:off x="844536" y="616267"/>
            <a:ext cx="3520730" cy="5843566"/>
            <a:chOff x="0" y="377642"/>
            <a:chExt cx="2440305" cy="38790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0C3609E-5657-43F9-9A29-087B505AE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0" b="10467"/>
            <a:stretch/>
          </p:blipFill>
          <p:spPr bwMode="auto">
            <a:xfrm>
              <a:off x="0" y="377642"/>
              <a:ext cx="2432685" cy="3577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Cuadro de texto 43">
              <a:extLst>
                <a:ext uri="{FF2B5EF4-FFF2-40B4-BE49-F238E27FC236}">
                  <a16:creationId xmlns:a16="http://schemas.microsoft.com/office/drawing/2014/main" id="{56FCF80A-E221-4B53-B654-D195D7518720}"/>
                </a:ext>
              </a:extLst>
            </p:cNvPr>
            <p:cNvSpPr txBox="1"/>
            <p:nvPr/>
          </p:nvSpPr>
          <p:spPr>
            <a:xfrm>
              <a:off x="0" y="4111948"/>
              <a:ext cx="2440305" cy="1447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i="1" dirty="0">
                  <a:solidFill>
                    <a:srgbClr val="7F7F7F"/>
                  </a:solidFill>
                  <a:effectLst/>
                  <a:latin typeface="Tw Cen MT" panose="020B0602020104020603" pitchFamily="34" charset="0"/>
                  <a:ea typeface="Kozuka Mincho Pro R"/>
                  <a:cs typeface="Arial" panose="020B0604020202020204" pitchFamily="34" charset="0"/>
                </a:rPr>
                <a:t>Fuente:</a:t>
              </a:r>
              <a:r>
                <a:rPr lang="es-MX" sz="1000" i="1" dirty="0">
                  <a:solidFill>
                    <a:srgbClr val="7F7F7F"/>
                  </a:solidFill>
                  <a:effectLst/>
                  <a:latin typeface="Tw Cen MT" panose="020B0602020104020603" pitchFamily="34" charset="0"/>
                  <a:ea typeface="Kozuka Mincho Pro R"/>
                  <a:cs typeface="Arial" panose="020B0604020202020204" pitchFamily="34" charset="0"/>
                </a:rPr>
                <a:t> 	Fotografías tomadas por Miguel Solís.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s-MX" sz="900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AC9144EF-B904-4857-A42C-95D1075B93E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r="3820"/>
          <a:stretch/>
        </p:blipFill>
        <p:spPr bwMode="auto">
          <a:xfrm>
            <a:off x="5366813" y="444941"/>
            <a:ext cx="5608955" cy="3154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162033-F263-49B9-A0BD-CAAE3DEA53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13" y="3705860"/>
            <a:ext cx="5608955" cy="31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3D6A1D-04C9-44D4-86C2-1CAE4FB0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9976"/>
            <a:ext cx="7244080" cy="654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068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</TotalTime>
  <Words>1049</Words>
  <Application>Microsoft Office PowerPoint</Application>
  <PresentationFormat>Panorámica</PresentationFormat>
  <Paragraphs>71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Kozuka Mincho Pro R</vt:lpstr>
      <vt:lpstr>Arial</vt:lpstr>
      <vt:lpstr>Arial Black</vt:lpstr>
      <vt:lpstr>Calibri</vt:lpstr>
      <vt:lpstr>Candara</vt:lpstr>
      <vt:lpstr>Times New Roman</vt:lpstr>
      <vt:lpstr>Tw Cen MT</vt:lpstr>
      <vt:lpstr>Tw Cen MT Condensed</vt:lpstr>
      <vt:lpstr>Wingdings 3</vt:lpstr>
      <vt:lpstr>Integral</vt:lpstr>
      <vt:lpstr>Los deseos comunales como forma de creación de un espacio público rural</vt:lpstr>
      <vt:lpstr>Presentación de PowerPoint</vt:lpstr>
      <vt:lpstr>Metodología</vt:lpstr>
      <vt:lpstr>La comunidad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propuestas </vt:lpstr>
      <vt:lpstr>Presentación de PowerPoint</vt:lpstr>
      <vt:lpstr>referencias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Vivienda, comunidad y mujer</dc:title>
  <dc:creator>Reyna Valladares</dc:creator>
  <cp:lastModifiedBy>Reyna Valladares</cp:lastModifiedBy>
  <cp:revision>25</cp:revision>
  <dcterms:created xsi:type="dcterms:W3CDTF">2017-11-19T22:44:55Z</dcterms:created>
  <dcterms:modified xsi:type="dcterms:W3CDTF">2018-09-27T00:46:24Z</dcterms:modified>
</cp:coreProperties>
</file>