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37"/>
  </p:notesMasterIdLst>
  <p:handoutMasterIdLst>
    <p:handoutMasterId r:id="rId38"/>
  </p:handoutMasterIdLst>
  <p:sldIdLst>
    <p:sldId id="282" r:id="rId4"/>
    <p:sldId id="304" r:id="rId5"/>
    <p:sldId id="306" r:id="rId6"/>
    <p:sldId id="292" r:id="rId7"/>
    <p:sldId id="326" r:id="rId8"/>
    <p:sldId id="319" r:id="rId9"/>
    <p:sldId id="317" r:id="rId10"/>
    <p:sldId id="312" r:id="rId11"/>
    <p:sldId id="298" r:id="rId12"/>
    <p:sldId id="315" r:id="rId13"/>
    <p:sldId id="329" r:id="rId14"/>
    <p:sldId id="320" r:id="rId15"/>
    <p:sldId id="331" r:id="rId16"/>
    <p:sldId id="332" r:id="rId17"/>
    <p:sldId id="334" r:id="rId18"/>
    <p:sldId id="336" r:id="rId19"/>
    <p:sldId id="337" r:id="rId20"/>
    <p:sldId id="338" r:id="rId21"/>
    <p:sldId id="340" r:id="rId22"/>
    <p:sldId id="341" r:id="rId23"/>
    <p:sldId id="343" r:id="rId24"/>
    <p:sldId id="344" r:id="rId25"/>
    <p:sldId id="346" r:id="rId26"/>
    <p:sldId id="347" r:id="rId27"/>
    <p:sldId id="325" r:id="rId28"/>
    <p:sldId id="283" r:id="rId29"/>
    <p:sldId id="311" r:id="rId30"/>
    <p:sldId id="303" r:id="rId31"/>
    <p:sldId id="330" r:id="rId32"/>
    <p:sldId id="316" r:id="rId33"/>
    <p:sldId id="349" r:id="rId34"/>
    <p:sldId id="296" r:id="rId35"/>
    <p:sldId id="348" r:id="rId3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31" autoAdjust="0"/>
  </p:normalViewPr>
  <p:slideViewPr>
    <p:cSldViewPr snapToGrid="0">
      <p:cViewPr varScale="1">
        <p:scale>
          <a:sx n="67" d="100"/>
          <a:sy n="67" d="100"/>
        </p:scale>
        <p:origin x="84" y="138"/>
      </p:cViewPr>
      <p:guideLst/>
    </p:cSldViewPr>
  </p:slid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89" d="100"/>
          <a:sy n="89" d="100"/>
        </p:scale>
        <p:origin x="301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46D571C-0F37-4D89-BD6D-C66E268328C2}" type="datetime1">
              <a:rPr lang="es-ES" smtClean="0"/>
              <a:t>26/09/2018</a:t>
            </a:fld>
            <a:endParaRPr lang="es-ES"/>
          </a:p>
        </p:txBody>
      </p:sp>
      <p:sp>
        <p:nvSpPr>
          <p:cNvPr id="4" name="Marcador de pie de página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37B0917-6D49-4525-A5F0-095AC65124A3}" type="datetime1">
              <a:rPr lang="es-ES" noProof="0" smtClean="0"/>
              <a:t>26/09/2018</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s-ES" noProof="0" smtClean="0"/>
              <a:t>‹Nº›</a:t>
            </a:fld>
            <a:endParaRPr lang="es-E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Esta ponencia resulta del proceso de investigación “</a:t>
            </a:r>
            <a:r>
              <a:rPr lang="es-CO" sz="1200" i="1" kern="1200" dirty="0" smtClean="0">
                <a:solidFill>
                  <a:schemeClr val="tx1"/>
                </a:solidFill>
                <a:effectLst/>
                <a:latin typeface="+mn-lt"/>
                <a:ea typeface="+mn-ea"/>
                <a:cs typeface="+mn-cs"/>
              </a:rPr>
              <a:t>El envejecimiento rural: la punta del iceberg de la crisis estructural del sector cafetero. Chinchiná, Caldas, una patente expresión de la crisis</a:t>
            </a:r>
            <a:r>
              <a:rPr lang="es-CO" sz="1200" kern="1200" dirty="0" smtClean="0">
                <a:solidFill>
                  <a:schemeClr val="tx1"/>
                </a:solidFill>
                <a:effectLst/>
                <a:latin typeface="+mn-lt"/>
                <a:ea typeface="+mn-ea"/>
                <a:cs typeface="+mn-cs"/>
              </a:rPr>
              <a:t>” en curso y para optar al título de sociólogo de la Universidad Externado de Colombia</a:t>
            </a:r>
            <a:r>
              <a:rPr lang="es-CO" sz="1200" kern="1200" dirty="0" smtClean="0">
                <a:solidFill>
                  <a:schemeClr val="tx1"/>
                </a:solidFill>
                <a:effectLst/>
                <a:latin typeface="+mn-lt"/>
                <a:ea typeface="+mn-ea"/>
                <a:cs typeface="+mn-cs"/>
              </a:rPr>
              <a:t>.</a:t>
            </a:r>
          </a:p>
          <a:p>
            <a:endParaRPr lang="es-CO"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El título no dice mucho del contenido.</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a:t>
            </a:fld>
            <a:endParaRPr lang="es-ES" noProof="0"/>
          </a:p>
        </p:txBody>
      </p:sp>
    </p:spTree>
    <p:extLst>
      <p:ext uri="{BB962C8B-B14F-4D97-AF65-F5344CB8AC3E}">
        <p14:creationId xmlns:p14="http://schemas.microsoft.com/office/powerpoint/2010/main" val="192051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Hecho notable que vale la pena tener en</a:t>
            </a:r>
            <a:r>
              <a:rPr lang="es-ES" baseline="0" dirty="0" smtClean="0"/>
              <a:t> el radar: minifundio.</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12</a:t>
            </a:fld>
            <a:endParaRPr lang="es-ES" noProof="0"/>
          </a:p>
        </p:txBody>
      </p:sp>
    </p:spTree>
    <p:extLst>
      <p:ext uri="{BB962C8B-B14F-4D97-AF65-F5344CB8AC3E}">
        <p14:creationId xmlns:p14="http://schemas.microsoft.com/office/powerpoint/2010/main" val="284290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13</a:t>
            </a:fld>
            <a:endParaRPr lang="es-ES" noProof="0"/>
          </a:p>
        </p:txBody>
      </p:sp>
    </p:spTree>
    <p:extLst>
      <p:ext uri="{BB962C8B-B14F-4D97-AF65-F5344CB8AC3E}">
        <p14:creationId xmlns:p14="http://schemas.microsoft.com/office/powerpoint/2010/main" val="228360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Representa entre un 50% y  un 60%</a:t>
            </a:r>
            <a:r>
              <a:rPr lang="es-ES" baseline="0" dirty="0" smtClean="0"/>
              <a:t> de los costos de producción.</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14</a:t>
            </a:fld>
            <a:endParaRPr lang="es-ES" noProof="0"/>
          </a:p>
        </p:txBody>
      </p:sp>
    </p:spTree>
    <p:extLst>
      <p:ext uri="{BB962C8B-B14F-4D97-AF65-F5344CB8AC3E}">
        <p14:creationId xmlns:p14="http://schemas.microsoft.com/office/powerpoint/2010/main" val="326932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15</a:t>
            </a:fld>
            <a:endParaRPr lang="es-ES" noProof="0"/>
          </a:p>
        </p:txBody>
      </p:sp>
    </p:spTree>
    <p:extLst>
      <p:ext uri="{BB962C8B-B14F-4D97-AF65-F5344CB8AC3E}">
        <p14:creationId xmlns:p14="http://schemas.microsoft.com/office/powerpoint/2010/main" val="145170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16</a:t>
            </a:fld>
            <a:endParaRPr lang="es-ES" noProof="0"/>
          </a:p>
        </p:txBody>
      </p:sp>
    </p:spTree>
    <p:extLst>
      <p:ext uri="{BB962C8B-B14F-4D97-AF65-F5344CB8AC3E}">
        <p14:creationId xmlns:p14="http://schemas.microsoft.com/office/powerpoint/2010/main" val="298576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17</a:t>
            </a:fld>
            <a:endParaRPr lang="es-ES" noProof="0"/>
          </a:p>
        </p:txBody>
      </p:sp>
    </p:spTree>
    <p:extLst>
      <p:ext uri="{BB962C8B-B14F-4D97-AF65-F5344CB8AC3E}">
        <p14:creationId xmlns:p14="http://schemas.microsoft.com/office/powerpoint/2010/main" val="76455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Labor asidua, caracterizada por extensas y extenuantes jornadas diarias en las empinadas y accidentadas montañas que condensan tipos de suelos y climas particulares y sobre las que tradicionalmente se ha cultivado el café</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18</a:t>
            </a:fld>
            <a:endParaRPr lang="es-ES" noProof="0"/>
          </a:p>
        </p:txBody>
      </p:sp>
    </p:spTree>
    <p:extLst>
      <p:ext uri="{BB962C8B-B14F-4D97-AF65-F5344CB8AC3E}">
        <p14:creationId xmlns:p14="http://schemas.microsoft.com/office/powerpoint/2010/main" val="821243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Generalmente no son propietarios, no cuentan con un hogar estable, muchos no tienen familias, la gran mayoría son hombres solteros, viven en el rebusque del día a día y en muchos lugares de trabajo manifiestan sufrir condiciones de hacinamiento, desprotección, falta de higiene, mala alimentación, soledad, nula preocupación por su bienestar y hasta adulteración de las básculas donde se pesa el café recogido. </a:t>
            </a:r>
            <a:r>
              <a:rPr lang="es-ES" sz="1200" kern="1200" dirty="0" smtClean="0">
                <a:solidFill>
                  <a:schemeClr val="tx1"/>
                </a:solidFill>
                <a:effectLst/>
                <a:latin typeface="+mn-lt"/>
                <a:ea typeface="+mn-ea"/>
                <a:cs typeface="+mn-cs"/>
              </a:rPr>
              <a:t>(Castaño </a:t>
            </a:r>
            <a:r>
              <a:rPr lang="es-ES" sz="1200" kern="1200" dirty="0" err="1" smtClean="0">
                <a:solidFill>
                  <a:schemeClr val="tx1"/>
                </a:solidFill>
                <a:effectLst/>
                <a:latin typeface="+mn-lt"/>
                <a:ea typeface="+mn-ea"/>
                <a:cs typeface="+mn-cs"/>
              </a:rPr>
              <a:t>Alzate</a:t>
            </a:r>
            <a:r>
              <a:rPr lang="es-ES" sz="1200" kern="1200" dirty="0" smtClean="0">
                <a:solidFill>
                  <a:schemeClr val="tx1"/>
                </a:solidFill>
                <a:effectLst/>
                <a:latin typeface="+mn-lt"/>
                <a:ea typeface="+mn-ea"/>
                <a:cs typeface="+mn-cs"/>
              </a:rPr>
              <a:t>, 2010)</a:t>
            </a:r>
          </a:p>
          <a:p>
            <a:r>
              <a:rPr lang="es-CO" sz="1200" kern="1200" dirty="0" smtClean="0">
                <a:solidFill>
                  <a:schemeClr val="tx1"/>
                </a:solidFill>
                <a:effectLst/>
                <a:latin typeface="+mn-lt"/>
                <a:ea typeface="+mn-ea"/>
                <a:cs typeface="+mn-cs"/>
              </a:rPr>
              <a:t>Vale señalar también que el 30% de la caficultura está en manos de mujeres, sin embargo, en el sector, impera es la fuerza de trabajo masculina </a:t>
            </a:r>
            <a:r>
              <a:rPr lang="es-ES" sz="1200" kern="1200" dirty="0" smtClean="0">
                <a:solidFill>
                  <a:schemeClr val="tx1"/>
                </a:solidFill>
                <a:effectLst/>
                <a:latin typeface="+mn-lt"/>
                <a:ea typeface="+mn-ea"/>
                <a:cs typeface="+mn-cs"/>
              </a:rPr>
              <a:t>(Vélez, 2017)</a:t>
            </a:r>
            <a:r>
              <a:rPr lang="es-CO" sz="1200" kern="1200" dirty="0" smtClean="0">
                <a:solidFill>
                  <a:schemeClr val="tx1"/>
                </a:solidFill>
                <a:effectLst/>
                <a:latin typeface="+mn-lt"/>
                <a:ea typeface="+mn-ea"/>
                <a:cs typeface="+mn-cs"/>
              </a:rPr>
              <a:t>. Para la ENS </a:t>
            </a:r>
            <a:r>
              <a:rPr lang="es-ES" sz="1200" kern="1200" dirty="0" smtClean="0">
                <a:solidFill>
                  <a:schemeClr val="tx1"/>
                </a:solidFill>
                <a:effectLst/>
                <a:latin typeface="+mn-lt"/>
                <a:ea typeface="+mn-ea"/>
                <a:cs typeface="+mn-cs"/>
              </a:rPr>
              <a:t>(2015)</a:t>
            </a:r>
            <a:r>
              <a:rPr lang="es-CO" sz="1200" kern="1200" dirty="0" smtClean="0">
                <a:solidFill>
                  <a:schemeClr val="tx1"/>
                </a:solidFill>
                <a:effectLst/>
                <a:latin typeface="+mn-lt"/>
                <a:ea typeface="+mn-ea"/>
                <a:cs typeface="+mn-cs"/>
              </a:rPr>
              <a:t> en la caficultura colombiana las pocas mujeres que se encuentran no son migrantes, éstas en su gran mayoría laboran en los oficios que implican abastecer y preparar los alimentos de los recolectores para el caso de las fincas de gran tamaño. En su prolijo libro sobre la caficultura del municipio de Líbano, Tolima, Errazuriz </a:t>
            </a:r>
            <a:r>
              <a:rPr lang="es-ES" sz="1200" kern="1200" dirty="0" smtClean="0">
                <a:solidFill>
                  <a:schemeClr val="tx1"/>
                </a:solidFill>
                <a:effectLst/>
                <a:latin typeface="+mn-lt"/>
                <a:ea typeface="+mn-ea"/>
                <a:cs typeface="+mn-cs"/>
              </a:rPr>
              <a:t>(1986)</a:t>
            </a:r>
            <a:r>
              <a:rPr lang="es-CO" sz="1200" kern="1200" dirty="0" smtClean="0">
                <a:solidFill>
                  <a:schemeClr val="tx1"/>
                </a:solidFill>
                <a:effectLst/>
                <a:latin typeface="+mn-lt"/>
                <a:ea typeface="+mn-ea"/>
                <a:cs typeface="+mn-cs"/>
              </a:rPr>
              <a:t> le llama a esta función las o los “alimentadores”.</a:t>
            </a:r>
            <a:endParaRPr lang="es-E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En las pequeñas unidades de producción familiar las mujeres trabajan sin remuneración en el beneficio del café y en la administración de las fincas. En el estudio de la ENS </a:t>
            </a:r>
            <a:r>
              <a:rPr lang="es-ES" sz="1200" kern="1200" dirty="0" smtClean="0">
                <a:solidFill>
                  <a:schemeClr val="tx1"/>
                </a:solidFill>
                <a:effectLst/>
                <a:latin typeface="+mn-lt"/>
                <a:ea typeface="+mn-ea"/>
                <a:cs typeface="+mn-cs"/>
              </a:rPr>
              <a:t>(2015)</a:t>
            </a:r>
            <a:r>
              <a:rPr lang="es-CO" sz="1200" kern="1200" dirty="0" smtClean="0">
                <a:solidFill>
                  <a:schemeClr val="tx1"/>
                </a:solidFill>
                <a:effectLst/>
                <a:latin typeface="+mn-lt"/>
                <a:ea typeface="+mn-ea"/>
                <a:cs typeface="+mn-cs"/>
              </a:rPr>
              <a:t> se establece que en el 31% de las fincas cafeteras no hay mujeres trabajadoras y en el 46,5% la contratación de las mujeres no supera el 10% del total.</a:t>
            </a:r>
            <a:endParaRPr lang="es-E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Para el 2016 la Federación registraba que el 29% del total de producción eran mujeres (162 mil); 26% del área sembrada en café era de mujeres (238 mil); 26% de la producción anual de café proviene de fincas de mujeres (3,7 millones de sacos); 66% de las mujeres productoras tienen cédula cafetera, siendo ella el 28% de productores de café (107 mil); 14% de los representantes gremiales de los comités municipales son mujeres (311) y 8% de los comités departamentales (7); el 64% de la población votante de mujeres participó en las elecciones cafeteras de 2014 y del total de votos para esas elecciones 26% fueron de mujeres.</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19</a:t>
            </a:fld>
            <a:endParaRPr lang="es-ES" noProof="0"/>
          </a:p>
        </p:txBody>
      </p:sp>
    </p:spTree>
    <p:extLst>
      <p:ext uri="{BB962C8B-B14F-4D97-AF65-F5344CB8AC3E}">
        <p14:creationId xmlns:p14="http://schemas.microsoft.com/office/powerpoint/2010/main" val="75769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Las precarias condiciones de trabajo;  la alta informalidad; los bajos salarios; la pérdida del atractivo económico en las antiguas regiones cafeteras; la menor rentabilidad del café como resultado de la baja productividad y el deterioro de los precios del grano; la reconfiguración del mapa cafetero que ha desplazado la caficultura a los departamentos del sur del país; el consecuente abandono del campo de los trabajadores rurales, y en especial los más jóvenes hacía las ciudades en busca de mejores oportunidades, hace especial la crisis en los departamentos del antiguo eje cafetero que ha creado un caldo de cultivo para que se presente el crecimiento del promedio de edad, una reducción en el número de años de educación y poca presencia de jóvenes en las fincas cafeteras, haciendo que el envejecimiento rural, alimentado por el deterioro de las condiciones para propiciar un relevo generacional, se presente como un </a:t>
            </a:r>
            <a:r>
              <a:rPr lang="es-CO" sz="1200" i="1" kern="1200" dirty="0" smtClean="0">
                <a:solidFill>
                  <a:schemeClr val="tx1"/>
                </a:solidFill>
                <a:effectLst/>
                <a:latin typeface="+mn-lt"/>
                <a:ea typeface="+mn-ea"/>
                <a:cs typeface="+mn-cs"/>
              </a:rPr>
              <a:t>matiz estructural</a:t>
            </a:r>
            <a:r>
              <a:rPr lang="es-CO" sz="1200" kern="1200" dirty="0" smtClean="0">
                <a:solidFill>
                  <a:schemeClr val="tx1"/>
                </a:solidFill>
                <a:effectLst/>
                <a:latin typeface="+mn-lt"/>
                <a:ea typeface="+mn-ea"/>
                <a:cs typeface="+mn-cs"/>
              </a:rPr>
              <a:t> de la crisis del sector cafetero</a:t>
            </a:r>
            <a:r>
              <a:rPr lang="es-ES" dirty="0" smtClean="0">
                <a:effectLst/>
              </a:rPr>
              <a:t> </a:t>
            </a:r>
            <a:r>
              <a:rPr lang="es-CO" sz="1200" kern="1200" dirty="0" smtClean="0">
                <a:solidFill>
                  <a:schemeClr val="tx1"/>
                </a:solidFill>
                <a:effectLst/>
                <a:latin typeface="+mn-lt"/>
                <a:ea typeface="+mn-ea"/>
                <a:cs typeface="+mn-cs"/>
              </a:rPr>
              <a:t>Según un estudio del Programa de las Naciones Unidas para el Desarrollo (PNUD) en 2014 citado por la ENS </a:t>
            </a:r>
            <a:r>
              <a:rPr lang="es-ES" sz="1200" kern="1200" dirty="0" smtClean="0">
                <a:solidFill>
                  <a:schemeClr val="tx1"/>
                </a:solidFill>
                <a:effectLst/>
                <a:latin typeface="+mn-lt"/>
                <a:ea typeface="+mn-ea"/>
                <a:cs typeface="+mn-cs"/>
              </a:rPr>
              <a:t>(2015)</a:t>
            </a:r>
            <a:r>
              <a:rPr lang="es-CO" sz="1200" kern="1200" dirty="0" smtClean="0">
                <a:solidFill>
                  <a:schemeClr val="tx1"/>
                </a:solidFill>
                <a:effectLst/>
                <a:latin typeface="+mn-lt"/>
                <a:ea typeface="+mn-ea"/>
                <a:cs typeface="+mn-cs"/>
              </a:rPr>
              <a:t> el promedio de edad de los trabajadores del café está en </a:t>
            </a:r>
            <a:r>
              <a:rPr lang="es-CO" sz="1200" i="1" kern="1200" dirty="0" smtClean="0">
                <a:solidFill>
                  <a:schemeClr val="tx1"/>
                </a:solidFill>
                <a:effectLst/>
                <a:latin typeface="+mn-lt"/>
                <a:ea typeface="+mn-ea"/>
                <a:cs typeface="+mn-cs"/>
              </a:rPr>
              <a:t>55</a:t>
            </a:r>
            <a:r>
              <a:rPr lang="es-CO" sz="1200" kern="1200" dirty="0" smtClean="0">
                <a:solidFill>
                  <a:schemeClr val="tx1"/>
                </a:solidFill>
                <a:effectLst/>
                <a:latin typeface="+mn-lt"/>
                <a:ea typeface="+mn-ea"/>
                <a:cs typeface="+mn-cs"/>
              </a:rPr>
              <a:t> años. </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23</a:t>
            </a:fld>
            <a:endParaRPr lang="es-ES" noProof="0"/>
          </a:p>
        </p:txBody>
      </p:sp>
    </p:spTree>
    <p:extLst>
      <p:ext uri="{BB962C8B-B14F-4D97-AF65-F5344CB8AC3E}">
        <p14:creationId xmlns:p14="http://schemas.microsoft.com/office/powerpoint/2010/main" val="220390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26</a:t>
            </a:fld>
            <a:endParaRPr lang="es-ES" noProof="0"/>
          </a:p>
        </p:txBody>
      </p:sp>
    </p:spTree>
    <p:extLst>
      <p:ext uri="{BB962C8B-B14F-4D97-AF65-F5344CB8AC3E}">
        <p14:creationId xmlns:p14="http://schemas.microsoft.com/office/powerpoint/2010/main" val="103811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Conjunción de problemas y actores. Lo</a:t>
            </a:r>
            <a:r>
              <a:rPr lang="es-ES" baseline="0" dirty="0" smtClean="0"/>
              <a:t> problemas del café tienen de largo como de ancho. El café tan complejo como el vino.</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3</a:t>
            </a:fld>
            <a:endParaRPr lang="es-ES" noProof="0"/>
          </a:p>
        </p:txBody>
      </p:sp>
    </p:spTree>
    <p:extLst>
      <p:ext uri="{BB962C8B-B14F-4D97-AF65-F5344CB8AC3E}">
        <p14:creationId xmlns:p14="http://schemas.microsoft.com/office/powerpoint/2010/main" val="295726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Imagen cafetero no es cocina criolla.</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27</a:t>
            </a:fld>
            <a:endParaRPr lang="es-ES" noProof="0"/>
          </a:p>
        </p:txBody>
      </p:sp>
    </p:spTree>
    <p:extLst>
      <p:ext uri="{BB962C8B-B14F-4D97-AF65-F5344CB8AC3E}">
        <p14:creationId xmlns:p14="http://schemas.microsoft.com/office/powerpoint/2010/main" val="358009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32</a:t>
            </a:fld>
            <a:endParaRPr lang="es-ES" noProof="0"/>
          </a:p>
        </p:txBody>
      </p:sp>
    </p:spTree>
    <p:extLst>
      <p:ext uri="{BB962C8B-B14F-4D97-AF65-F5344CB8AC3E}">
        <p14:creationId xmlns:p14="http://schemas.microsoft.com/office/powerpoint/2010/main" val="63118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4</a:t>
            </a:fld>
            <a:endParaRPr lang="es-ES" noProof="0"/>
          </a:p>
        </p:txBody>
      </p:sp>
    </p:spTree>
    <p:extLst>
      <p:ext uri="{BB962C8B-B14F-4D97-AF65-F5344CB8AC3E}">
        <p14:creationId xmlns:p14="http://schemas.microsoft.com/office/powerpoint/2010/main" val="374765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6</a:t>
            </a:fld>
            <a:endParaRPr lang="es-ES" noProof="0"/>
          </a:p>
        </p:txBody>
      </p:sp>
    </p:spTree>
    <p:extLst>
      <p:ext uri="{BB962C8B-B14F-4D97-AF65-F5344CB8AC3E}">
        <p14:creationId xmlns:p14="http://schemas.microsoft.com/office/powerpoint/2010/main" val="349394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Precio interno.</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7</a:t>
            </a:fld>
            <a:endParaRPr lang="es-ES" noProof="0"/>
          </a:p>
        </p:txBody>
      </p:sp>
    </p:spTree>
    <p:extLst>
      <p:ext uri="{BB962C8B-B14F-4D97-AF65-F5344CB8AC3E}">
        <p14:creationId xmlns:p14="http://schemas.microsoft.com/office/powerpoint/2010/main" val="36474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Marasmo económico y social</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8</a:t>
            </a:fld>
            <a:endParaRPr lang="es-ES" noProof="0"/>
          </a:p>
        </p:txBody>
      </p:sp>
    </p:spTree>
    <p:extLst>
      <p:ext uri="{BB962C8B-B14F-4D97-AF65-F5344CB8AC3E}">
        <p14:creationId xmlns:p14="http://schemas.microsoft.com/office/powerpoint/2010/main" val="118797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Imagen tomada de la exposición “</a:t>
            </a:r>
            <a:r>
              <a:rPr lang="es-ES" sz="1200" b="0" i="0" kern="1200" dirty="0" err="1" smtClean="0">
                <a:solidFill>
                  <a:schemeClr val="tx1"/>
                </a:solidFill>
                <a:effectLst/>
                <a:latin typeface="+mn-lt"/>
                <a:ea typeface="+mn-ea"/>
                <a:cs typeface="+mn-cs"/>
              </a:rPr>
              <a:t>Viki</a:t>
            </a:r>
            <a:r>
              <a:rPr lang="es-ES" sz="1200" b="0" i="0" kern="1200" dirty="0" smtClean="0">
                <a:solidFill>
                  <a:schemeClr val="tx1"/>
                </a:solidFill>
                <a:effectLst/>
                <a:latin typeface="+mn-lt"/>
                <a:ea typeface="+mn-ea"/>
                <a:cs typeface="+mn-cs"/>
              </a:rPr>
              <a:t> Ospina: 1970-1990” </a:t>
            </a:r>
            <a:r>
              <a:rPr lang="es-ES" dirty="0" smtClean="0"/>
              <a:t>en la Universidad de Los Andes.</a:t>
            </a:r>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9</a:t>
            </a:fld>
            <a:endParaRPr lang="es-ES" noProof="0"/>
          </a:p>
        </p:txBody>
      </p:sp>
    </p:spTree>
    <p:extLst>
      <p:ext uri="{BB962C8B-B14F-4D97-AF65-F5344CB8AC3E}">
        <p14:creationId xmlns:p14="http://schemas.microsoft.com/office/powerpoint/2010/main" val="34169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10</a:t>
            </a:fld>
            <a:endParaRPr lang="es-ES" noProof="0"/>
          </a:p>
        </p:txBody>
      </p:sp>
    </p:spTree>
    <p:extLst>
      <p:ext uri="{BB962C8B-B14F-4D97-AF65-F5344CB8AC3E}">
        <p14:creationId xmlns:p14="http://schemas.microsoft.com/office/powerpoint/2010/main" val="77447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t>11</a:t>
            </a:fld>
            <a:endParaRPr lang="es-ES" noProof="0"/>
          </a:p>
        </p:txBody>
      </p:sp>
    </p:spTree>
    <p:extLst>
      <p:ext uri="{BB962C8B-B14F-4D97-AF65-F5344CB8AC3E}">
        <p14:creationId xmlns:p14="http://schemas.microsoft.com/office/powerpoint/2010/main" val="2375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5" name="Subtítulo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6" name="Marcador de número de diapositiva 5">
            <a:extLst>
              <a:ext uri="{FF2B5EF4-FFF2-40B4-BE49-F238E27FC236}">
                <a16:creationId xmlns="" xmlns:a16="http://schemas.microsoft.com/office/drawing/2014/main" id="{7A47F3D0-41FC-4430-9F9E-1F78A18D65FE}"/>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7" name="Marcador de pie de página 6">
            <a:extLst>
              <a:ext uri="{FF2B5EF4-FFF2-40B4-BE49-F238E27FC236}">
                <a16:creationId xmlns="" xmlns:a16="http://schemas.microsoft.com/office/drawing/2014/main" id="{2ED798F6-1F12-46CE-9AFD-CC66555A191D}"/>
              </a:ext>
            </a:extLst>
          </p:cNvPr>
          <p:cNvSpPr>
            <a:spLocks noGrp="1"/>
          </p:cNvSpPr>
          <p:nvPr>
            <p:ph type="ftr" sz="quarter" idx="34"/>
          </p:nvPr>
        </p:nvSpPr>
        <p:spPr/>
        <p:txBody>
          <a:bodyPr rtlCol="0"/>
          <a:lstStyle/>
          <a:p>
            <a:pPr rtl="0"/>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a de agradecimiento">
    <p:spTree>
      <p:nvGrpSpPr>
        <p:cNvPr id="1" name=""/>
        <p:cNvGrpSpPr/>
        <p:nvPr/>
      </p:nvGrpSpPr>
      <p:grpSpPr>
        <a:xfrm>
          <a:off x="0" y="0"/>
          <a:ext cx="0" cy="0"/>
          <a:chOff x="0" y="0"/>
          <a:chExt cx="0" cy="0"/>
        </a:xfrm>
      </p:grpSpPr>
      <p:sp>
        <p:nvSpPr>
          <p:cNvPr id="13" name="Rectángulo 12">
            <a:extLst>
              <a:ext uri="{FF2B5EF4-FFF2-40B4-BE49-F238E27FC236}">
                <a16:creationId xmlns=""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Marcador de posición de imagen 11">
            <a:extLst>
              <a:ext uri="{FF2B5EF4-FFF2-40B4-BE49-F238E27FC236}">
                <a16:creationId xmlns=""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una foto</a:t>
            </a:r>
          </a:p>
        </p:txBody>
      </p:sp>
      <p:sp>
        <p:nvSpPr>
          <p:cNvPr id="2" name="Títu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5000" b="1" spc="-300">
                <a:solidFill>
                  <a:schemeClr val="bg1">
                    <a:lumMod val="95000"/>
                  </a:schemeClr>
                </a:solidFill>
              </a:defRPr>
            </a:lvl1pPr>
          </a:lstStyle>
          <a:p>
            <a:pPr rtl="0"/>
            <a:r>
              <a:rPr lang="es-ES" noProof="0"/>
              <a:t>Gracias</a:t>
            </a:r>
          </a:p>
        </p:txBody>
      </p:sp>
      <p:sp>
        <p:nvSpPr>
          <p:cNvPr id="7" name="Marcador de texto 5">
            <a:extLst>
              <a:ext uri="{FF2B5EF4-FFF2-40B4-BE49-F238E27FC236}">
                <a16:creationId xmlns=""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Nombre completo</a:t>
            </a:r>
          </a:p>
        </p:txBody>
      </p:sp>
      <p:sp>
        <p:nvSpPr>
          <p:cNvPr id="8" name="Marcador de texto 6">
            <a:extLst>
              <a:ext uri="{FF2B5EF4-FFF2-40B4-BE49-F238E27FC236}">
                <a16:creationId xmlns=""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Número de teléfono</a:t>
            </a:r>
          </a:p>
        </p:txBody>
      </p:sp>
      <p:sp>
        <p:nvSpPr>
          <p:cNvPr id="9" name="Marcador de texto 7">
            <a:extLst>
              <a:ext uri="{FF2B5EF4-FFF2-40B4-BE49-F238E27FC236}">
                <a16:creationId xmlns=""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Identificador de red social o correo electrónico</a:t>
            </a:r>
          </a:p>
        </p:txBody>
      </p:sp>
      <p:sp>
        <p:nvSpPr>
          <p:cNvPr id="10" name="Marcador de texto 8">
            <a:extLst>
              <a:ext uri="{FF2B5EF4-FFF2-40B4-BE49-F238E27FC236}">
                <a16:creationId xmlns=""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Sitio web de la empresa</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endParaRPr lang="es-ES" noProof="0"/>
          </a:p>
        </p:txBody>
      </p:sp>
      <p:sp>
        <p:nvSpPr>
          <p:cNvPr id="5" name="Marcador de posición de número de diapositiva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4">
            <a:extLst>
              <a:ext uri="{FF2B5EF4-FFF2-40B4-BE49-F238E27FC236}">
                <a16:creationId xmlns=""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5">
            <a:extLst>
              <a:ext uri="{FF2B5EF4-FFF2-40B4-BE49-F238E27FC236}">
                <a16:creationId xmlns=""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endParaRPr lang="es-ES" noProof="0"/>
          </a:p>
        </p:txBody>
      </p:sp>
      <p:sp>
        <p:nvSpPr>
          <p:cNvPr id="6" name="Marcador de número de diapositiva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5">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6">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pie de página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endParaRPr lang="es-ES" noProof="0"/>
          </a:p>
        </p:txBody>
      </p:sp>
      <p:sp>
        <p:nvSpPr>
          <p:cNvPr id="6" name="Marcador de número de diapositiva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endParaRPr lang="es-ES" noProof="0"/>
          </a:p>
        </p:txBody>
      </p:sp>
      <p:sp>
        <p:nvSpPr>
          <p:cNvPr id="3" name="Marcador de número de diapositiva 2">
            <a:extLst>
              <a:ext uri="{FF2B5EF4-FFF2-40B4-BE49-F238E27FC236}">
                <a16:creationId xmlns=""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139767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92D2FEE9-8C9B-4550-B506-65AE5EAB17E7}" type="datetime1">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4416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del título">
    <p:spTree>
      <p:nvGrpSpPr>
        <p:cNvPr id="1" name=""/>
        <p:cNvGrpSpPr/>
        <p:nvPr/>
      </p:nvGrpSpPr>
      <p:grpSpPr>
        <a:xfrm>
          <a:off x="0" y="0"/>
          <a:ext cx="0" cy="0"/>
          <a:chOff x="0" y="0"/>
          <a:chExt cx="0" cy="0"/>
        </a:xfrm>
      </p:grpSpPr>
      <p:sp>
        <p:nvSpPr>
          <p:cNvPr id="21" name="Marcador de posición de imagen 20">
            <a:extLst>
              <a:ext uri="{FF2B5EF4-FFF2-40B4-BE49-F238E27FC236}">
                <a16:creationId xmlns=""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 dirty="0"/>
              <a:t>Inserte o arrastre y coloque una foto</a:t>
            </a:r>
            <a:endParaRPr lang="en-ZA" dirty="0"/>
          </a:p>
        </p:txBody>
      </p:sp>
      <p:sp>
        <p:nvSpPr>
          <p:cNvPr id="2" name="Títu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300"/>
              </a:lnSpc>
              <a:defRPr sz="4400" b="1" spc="-300">
                <a:solidFill>
                  <a:schemeClr val="bg1">
                    <a:lumMod val="95000"/>
                  </a:schemeClr>
                </a:solidFill>
              </a:defRPr>
            </a:lvl1pPr>
          </a:lstStyle>
          <a:p>
            <a:pPr rtl="0"/>
            <a:r>
              <a:rPr lang="es" dirty="0"/>
              <a:t>Haga clic para editar el título de la presentación</a:t>
            </a:r>
            <a:endParaRPr lang="en-ZA" dirty="0"/>
          </a:p>
        </p:txBody>
      </p:sp>
      <p:sp>
        <p:nvSpPr>
          <p:cNvPr id="3" name="Subtítulo 2">
            <a:extLst>
              <a:ext uri="{FF2B5EF4-FFF2-40B4-BE49-F238E27FC236}">
                <a16:creationId xmlns=""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smtClean="0"/>
              <a:t>Haga clic para modificar el estilo de subtítulo del patrón</a:t>
            </a: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una foto</a:t>
            </a:r>
          </a:p>
        </p:txBody>
      </p:sp>
      <p:sp>
        <p:nvSpPr>
          <p:cNvPr id="2" name="Títu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400" b="1" spc="-300">
                <a:solidFill>
                  <a:schemeClr val="bg1">
                    <a:lumMod val="95000"/>
                  </a:schemeClr>
                </a:solidFill>
              </a:defRPr>
            </a:lvl1pPr>
          </a:lstStyle>
          <a:p>
            <a:pPr rtl="0"/>
            <a:r>
              <a:rPr lang="es-ES" noProof="0"/>
              <a:t>Haz clic para editar el título de la diapositiva divisoria</a:t>
            </a:r>
          </a:p>
        </p:txBody>
      </p:sp>
      <p:sp>
        <p:nvSpPr>
          <p:cNvPr id="3" name="Subtítulo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ie de página 3">
            <a:extLst>
              <a:ext uri="{FF2B5EF4-FFF2-40B4-BE49-F238E27FC236}">
                <a16:creationId xmlns="" xmlns:a16="http://schemas.microsoft.com/office/drawing/2014/main" id="{734B1E83-6080-4D35-A216-8E5C399023B2}"/>
              </a:ext>
            </a:extLst>
          </p:cNvPr>
          <p:cNvSpPr>
            <a:spLocks noGrp="1"/>
          </p:cNvSpPr>
          <p:nvPr>
            <p:ph type="ftr" sz="quarter" idx="11"/>
          </p:nvPr>
        </p:nvSpPr>
        <p:spPr/>
        <p:txBody>
          <a:bodyPr rtlCol="0"/>
          <a:lstStyle/>
          <a:p>
            <a:pPr rtl="0"/>
            <a:endParaRPr lang="es-ES" noProof="0"/>
          </a:p>
        </p:txBody>
      </p:sp>
      <p:sp>
        <p:nvSpPr>
          <p:cNvPr id="5" name="Marcador de posición de número de diapositiva 4">
            <a:extLst>
              <a:ext uri="{FF2B5EF4-FFF2-40B4-BE49-F238E27FC236}">
                <a16:creationId xmlns=""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ivisoria 2">
    <p:spTree>
      <p:nvGrpSpPr>
        <p:cNvPr id="1" name=""/>
        <p:cNvGrpSpPr/>
        <p:nvPr/>
      </p:nvGrpSpPr>
      <p:grpSpPr>
        <a:xfrm>
          <a:off x="0" y="0"/>
          <a:ext cx="0" cy="0"/>
          <a:chOff x="0" y="0"/>
          <a:chExt cx="0" cy="0"/>
        </a:xfrm>
      </p:grpSpPr>
      <p:sp>
        <p:nvSpPr>
          <p:cNvPr id="12" name="Marcador de posición de imagen 11">
            <a:extLst>
              <a:ext uri="{FF2B5EF4-FFF2-40B4-BE49-F238E27FC236}">
                <a16:creationId xmlns=""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una foto</a:t>
            </a:r>
          </a:p>
        </p:txBody>
      </p:sp>
      <p:sp>
        <p:nvSpPr>
          <p:cNvPr id="2" name="Títu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400" b="1" spc="-300">
                <a:solidFill>
                  <a:schemeClr val="bg1">
                    <a:lumMod val="95000"/>
                  </a:schemeClr>
                </a:solidFill>
              </a:defRPr>
            </a:lvl1pPr>
          </a:lstStyle>
          <a:p>
            <a:pPr rtl="0"/>
            <a:r>
              <a:rPr lang="es-ES" noProof="0"/>
              <a:t>Haz clic para editar el título de la diapositiva divisoria</a:t>
            </a:r>
          </a:p>
        </p:txBody>
      </p:sp>
      <p:sp>
        <p:nvSpPr>
          <p:cNvPr id="3" name="Subtítulo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4048124" y="3795246"/>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ie de página 3">
            <a:extLst>
              <a:ext uri="{FF2B5EF4-FFF2-40B4-BE49-F238E27FC236}">
                <a16:creationId xmlns="" xmlns:a16="http://schemas.microsoft.com/office/drawing/2014/main" id="{734B1E83-6080-4D35-A216-8E5C399023B2}"/>
              </a:ext>
            </a:extLst>
          </p:cNvPr>
          <p:cNvSpPr>
            <a:spLocks noGrp="1"/>
          </p:cNvSpPr>
          <p:nvPr>
            <p:ph type="ftr" sz="quarter" idx="11"/>
          </p:nvPr>
        </p:nvSpPr>
        <p:spPr/>
        <p:txBody>
          <a:bodyPr rtlCol="0"/>
          <a:lstStyle/>
          <a:p>
            <a:pPr rtl="0"/>
            <a:endParaRPr lang="es-ES" noProof="0"/>
          </a:p>
        </p:txBody>
      </p:sp>
      <p:sp>
        <p:nvSpPr>
          <p:cNvPr id="5" name="Marcador de posición de número de diapositiva 4">
            <a:extLst>
              <a:ext uri="{FF2B5EF4-FFF2-40B4-BE49-F238E27FC236}">
                <a16:creationId xmlns=""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de contenido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sz="2800">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de contenido 2">
    <p:spTree>
      <p:nvGrpSpPr>
        <p:cNvPr id="1" name=""/>
        <p:cNvGrpSpPr/>
        <p:nvPr/>
      </p:nvGrpSpPr>
      <p:grpSpPr>
        <a:xfrm>
          <a:off x="0" y="0"/>
          <a:ext cx="0" cy="0"/>
          <a:chOff x="0" y="0"/>
          <a:chExt cx="0" cy="0"/>
        </a:xfrm>
      </p:grpSpPr>
      <p:sp>
        <p:nvSpPr>
          <p:cNvPr id="13" name="Marcador de posición de imagen 12">
            <a:extLst>
              <a:ext uri="{FF2B5EF4-FFF2-40B4-BE49-F238E27FC236}">
                <a16:creationId xmlns=""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una foto</a:t>
            </a:r>
          </a:p>
        </p:txBody>
      </p:sp>
      <p:sp>
        <p:nvSpPr>
          <p:cNvPr id="2" name="Título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de contenido 3">
    <p:spTree>
      <p:nvGrpSpPr>
        <p:cNvPr id="1" name=""/>
        <p:cNvGrpSpPr/>
        <p:nvPr/>
      </p:nvGrpSpPr>
      <p:grpSpPr>
        <a:xfrm>
          <a:off x="0" y="0"/>
          <a:ext cx="0" cy="0"/>
          <a:chOff x="0" y="0"/>
          <a:chExt cx="0" cy="0"/>
        </a:xfrm>
      </p:grpSpPr>
      <p:sp>
        <p:nvSpPr>
          <p:cNvPr id="11" name="Marcador de posición de imagen 10">
            <a:extLst>
              <a:ext uri="{FF2B5EF4-FFF2-40B4-BE49-F238E27FC236}">
                <a16:creationId xmlns=""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5" name="Marcador de posición de número de diapositiva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Marcador de posición de imagen 7">
            <a:extLst>
              <a:ext uri="{FF2B5EF4-FFF2-40B4-BE49-F238E27FC236}">
                <a16:creationId xmlns=""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9" name="Marcador de posición de imagen 8">
            <a:extLst>
              <a:ext uri="{FF2B5EF4-FFF2-40B4-BE49-F238E27FC236}">
                <a16:creationId xmlns=""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Forma libre 5">
            <a:extLst>
              <a:ext uri="{FF2B5EF4-FFF2-40B4-BE49-F238E27FC236}">
                <a16:creationId xmlns=""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noProof="0"/>
          </a:p>
        </p:txBody>
      </p:sp>
      <p:sp>
        <p:nvSpPr>
          <p:cNvPr id="11" name="Forma libre 5">
            <a:extLst>
              <a:ext uri="{FF2B5EF4-FFF2-40B4-BE49-F238E27FC236}">
                <a16:creationId xmlns=""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noProof="0"/>
          </a:p>
        </p:txBody>
      </p:sp>
      <p:sp>
        <p:nvSpPr>
          <p:cNvPr id="13" name="Forma libre 5">
            <a:extLst>
              <a:ext uri="{FF2B5EF4-FFF2-40B4-BE49-F238E27FC236}">
                <a16:creationId xmlns=""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noProof="0"/>
          </a:p>
        </p:txBody>
      </p:sp>
      <p:sp>
        <p:nvSpPr>
          <p:cNvPr id="14" name="Forma libre 5">
            <a:extLst>
              <a:ext uri="{FF2B5EF4-FFF2-40B4-BE49-F238E27FC236}">
                <a16:creationId xmlns=""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noProof="0"/>
          </a:p>
        </p:txBody>
      </p:sp>
      <p:sp>
        <p:nvSpPr>
          <p:cNvPr id="15" name="Forma libre 5">
            <a:extLst>
              <a:ext uri="{FF2B5EF4-FFF2-40B4-BE49-F238E27FC236}">
                <a16:creationId xmlns=""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noProof="0"/>
          </a:p>
        </p:txBody>
      </p:sp>
      <p:sp>
        <p:nvSpPr>
          <p:cNvPr id="2" name="Título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mparación izquierdo 1">
            <a:extLst>
              <a:ext uri="{FF2B5EF4-FFF2-40B4-BE49-F238E27FC236}">
                <a16:creationId xmlns=""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2">
            <a:extLst>
              <a:ext uri="{FF2B5EF4-FFF2-40B4-BE49-F238E27FC236}">
                <a16:creationId xmlns=""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mparación izquierdo 2">
            <a:extLst>
              <a:ext uri="{FF2B5EF4-FFF2-40B4-BE49-F238E27FC236}">
                <a16:creationId xmlns=""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es-ES" noProof="0"/>
              <a:t>Editar estilos de texto del patrón</a:t>
            </a:r>
          </a:p>
        </p:txBody>
      </p:sp>
      <p:sp>
        <p:nvSpPr>
          <p:cNvPr id="8" name="Marcador de posición de texto 4">
            <a:extLst>
              <a:ext uri="{FF2B5EF4-FFF2-40B4-BE49-F238E27FC236}">
                <a16:creationId xmlns=""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endParaRPr lang="es-ES" noProof="0"/>
          </a:p>
        </p:txBody>
      </p:sp>
      <p:sp>
        <p:nvSpPr>
          <p:cNvPr id="6" name="Marcador de número de diapositiva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4" name="Marcador de pie de página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endParaRPr lang="es-ES" noProof="0"/>
          </a:p>
        </p:txBody>
      </p:sp>
      <p:sp>
        <p:nvSpPr>
          <p:cNvPr id="2" name="Marcador de número de diapositiva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6" name="Título 1">
            <a:extLst>
              <a:ext uri="{FF2B5EF4-FFF2-40B4-BE49-F238E27FC236}">
                <a16:creationId xmlns=""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rtlCol="0" anchor="t"/>
          <a:lstStyle>
            <a:lvl1pPr algn="l">
              <a:lnSpc>
                <a:spcPct val="100000"/>
              </a:lnSpc>
              <a:defRPr sz="1800" b="0" spc="0">
                <a:solidFill>
                  <a:schemeClr val="bg1">
                    <a:lumMod val="95000"/>
                  </a:schemeClr>
                </a:solidFill>
                <a:latin typeface="+mn-lt"/>
              </a:defRPr>
            </a:lvl1pPr>
          </a:lstStyle>
          <a:p>
            <a:pPr rtl="0"/>
            <a:r>
              <a:rPr lang="es-ES" noProof="0"/>
              <a:t>Escriba la leyenda</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Esquinas redondeadas 24">
            <a:extLst>
              <a:ext uri="{FF2B5EF4-FFF2-40B4-BE49-F238E27FC236}">
                <a16:creationId xmlns=""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ES" noProof="0"/>
              <a:t>Haga clic para editar el título de la página</a:t>
            </a:r>
          </a:p>
        </p:txBody>
      </p:sp>
      <p:sp>
        <p:nvSpPr>
          <p:cNvPr id="3" name="Marcador de texto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endParaRPr lang="es-ES" noProof="0"/>
          </a:p>
        </p:txBody>
      </p:sp>
      <p:sp>
        <p:nvSpPr>
          <p:cNvPr id="6" name="Marcador de número de diapositiva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 id="2147483667" r:id="rId16"/>
  </p:sldLayoutIdLst>
  <p:hf sldNum="0" hdr="0" dt="0"/>
  <p:txStyles>
    <p:titleStyle>
      <a:lvl1pPr algn="l" defTabSz="914400" rtl="0" eaLnBrk="1" latinLnBrk="0" hangingPunct="1">
        <a:lnSpc>
          <a:spcPct val="90000"/>
        </a:lnSpc>
        <a:spcBef>
          <a:spcPct val="0"/>
        </a:spcBef>
        <a:buNone/>
        <a:defRPr sz="28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11.svg"/><Relationship Id="rId4" Type="http://schemas.openxmlformats.org/officeDocument/2006/relationships/image" Target="../media/image33.png"/><Relationship Id="rId9" Type="http://schemas.openxmlformats.org/officeDocument/2006/relationships/image" Target="../media/image15.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pic>
        <p:nvPicPr>
          <p:cNvPr id="7" name="Marcador de posición de imagen 6">
            <a:extLst>
              <a:ext uri="{FF2B5EF4-FFF2-40B4-BE49-F238E27FC236}">
                <a16:creationId xmlns="" xmlns:a16="http://schemas.microsoft.com/office/drawing/2014/main" id="{FE5D908F-BAEF-2843-BC2F-691696E72E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727133" y="281354"/>
            <a:ext cx="8464867" cy="6348650"/>
          </a:xfrm>
        </p:spPr>
      </p:pic>
      <p:sp>
        <p:nvSpPr>
          <p:cNvPr id="25" name="Cuadro de texto 24" descr="Énfasis de la diapositiva en el cuadro del título">
            <a:extLst>
              <a:ext uri="{FF2B5EF4-FFF2-40B4-BE49-F238E27FC236}">
                <a16:creationId xmlns="" xmlns:a16="http://schemas.microsoft.com/office/drawing/2014/main" id="{7EF238CB-AB58-4787-8F9C-A1C16929A2FA}"/>
              </a:ext>
              <a:ext uri="{C183D7F6-B498-43B3-948B-1728B52AA6E4}">
                <adec:decorative xmlns:adec="http://schemas.microsoft.com/office/drawing/2017/decorative" xmlns="" val="1"/>
              </a:ext>
            </a:extLst>
          </p:cNvPr>
          <p:cNvSpPr txBox="1">
            <a:spLocks/>
          </p:cNvSpPr>
          <p:nvPr/>
        </p:nvSpPr>
        <p:spPr>
          <a:xfrm flipH="1">
            <a:off x="0" y="4373458"/>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es-ES"/>
          </a:p>
        </p:txBody>
      </p:sp>
      <p:sp>
        <p:nvSpPr>
          <p:cNvPr id="3" name="Título 2">
            <a:extLst>
              <a:ext uri="{FF2B5EF4-FFF2-40B4-BE49-F238E27FC236}">
                <a16:creationId xmlns="" xmlns:a16="http://schemas.microsoft.com/office/drawing/2014/main" id="{200B3D2B-613A-41BE-987D-E6A1324B456D}"/>
              </a:ext>
            </a:extLst>
          </p:cNvPr>
          <p:cNvSpPr>
            <a:spLocks noGrp="1"/>
          </p:cNvSpPr>
          <p:nvPr>
            <p:ph type="ctrTitle"/>
          </p:nvPr>
        </p:nvSpPr>
        <p:spPr>
          <a:xfrm>
            <a:off x="948292" y="3094892"/>
            <a:ext cx="5143019" cy="2940148"/>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rtlCol="0"/>
          <a:lstStyle/>
          <a:p>
            <a:r>
              <a:rPr lang="es-CO" dirty="0"/>
              <a:t>Tránsito, migraciones y andariegos en </a:t>
            </a:r>
            <a:r>
              <a:rPr lang="es-CO" dirty="0" smtClean="0"/>
              <a:t>la región  del  Viejo  Caldas.</a:t>
            </a:r>
            <a:endParaRPr lang="es-ES" dirty="0"/>
          </a:p>
        </p:txBody>
      </p:sp>
      <p:sp>
        <p:nvSpPr>
          <p:cNvPr id="4" name="Subtítulo 3">
            <a:extLst>
              <a:ext uri="{FF2B5EF4-FFF2-40B4-BE49-F238E27FC236}">
                <a16:creationId xmlns="" xmlns:a16="http://schemas.microsoft.com/office/drawing/2014/main" id="{4772945D-CA91-4CFE-8EB7-941C7618C994}"/>
              </a:ext>
            </a:extLst>
          </p:cNvPr>
          <p:cNvSpPr>
            <a:spLocks noGrp="1"/>
          </p:cNvSpPr>
          <p:nvPr>
            <p:ph type="subTitle" idx="1"/>
          </p:nvPr>
        </p:nvSpPr>
        <p:spPr>
          <a:xfrm>
            <a:off x="1350498" y="5268259"/>
            <a:ext cx="4642339" cy="690752"/>
          </a:xfrm>
        </p:spPr>
        <p:txBody>
          <a:bodyPr rtlCol="0"/>
          <a:lstStyle/>
          <a:p>
            <a:pPr algn="r" rtl="0"/>
            <a:r>
              <a:rPr lang="es-ES" sz="2400" dirty="0" smtClean="0"/>
              <a:t>William Martínez</a:t>
            </a:r>
          </a:p>
          <a:p>
            <a:pPr algn="r" rtl="0"/>
            <a:r>
              <a:rPr lang="es-ES" sz="2400" dirty="0" smtClean="0"/>
              <a:t>Universidad Externado de Colombia</a:t>
            </a:r>
            <a:endParaRPr lang="es-ES" sz="2400" dirty="0"/>
          </a:p>
        </p:txBody>
      </p:sp>
      <p:sp>
        <p:nvSpPr>
          <p:cNvPr id="20" name="Triángulo isósceles 19" descr="Sombra de la diapositiva en el cuadro del título">
            <a:extLst>
              <a:ext uri="{FF2B5EF4-FFF2-40B4-BE49-F238E27FC236}">
                <a16:creationId xmlns="" xmlns:a16="http://schemas.microsoft.com/office/drawing/2014/main" id="{545D50A1-D634-4325-B06C-5450FDF7B818}"/>
              </a:ext>
              <a:ext uri="{C183D7F6-B498-43B3-948B-1728B52AA6E4}">
                <adec:decorative xmlns:adec="http://schemas.microsoft.com/office/drawing/2017/decorative" xmlns="" val="1"/>
              </a:ext>
            </a:extLst>
          </p:cNvPr>
          <p:cNvSpPr/>
          <p:nvPr/>
        </p:nvSpPr>
        <p:spPr>
          <a:xfrm rot="10800000" flipH="1">
            <a:off x="1005600" y="603504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Tree>
    <p:extLst>
      <p:ext uri="{BB962C8B-B14F-4D97-AF65-F5344CB8AC3E}">
        <p14:creationId xmlns:p14="http://schemas.microsoft.com/office/powerpoint/2010/main" val="38999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285" r="12285"/>
          <a:stretch>
            <a:fillRect/>
          </a:stretch>
        </p:blipFill>
        <p:spPr/>
      </p:pic>
      <p:sp>
        <p:nvSpPr>
          <p:cNvPr id="3" name="Título 2"/>
          <p:cNvSpPr>
            <a:spLocks noGrp="1"/>
          </p:cNvSpPr>
          <p:nvPr>
            <p:ph type="title"/>
          </p:nvPr>
        </p:nvSpPr>
        <p:spPr>
          <a:xfrm>
            <a:off x="431801" y="533892"/>
            <a:ext cx="7292633" cy="432000"/>
          </a:xfrm>
        </p:spPr>
        <p:txBody>
          <a:bodyPr/>
          <a:lstStyle/>
          <a:p>
            <a:r>
              <a:rPr lang="es-ES" sz="4800" dirty="0" smtClean="0"/>
              <a:t>Grandes dolores de cabeza</a:t>
            </a:r>
            <a:r>
              <a:rPr lang="es-ES" dirty="0" smtClean="0"/>
              <a:t>		</a:t>
            </a:r>
            <a:endParaRPr lang="es-ES" dirty="0"/>
          </a:p>
        </p:txBody>
      </p:sp>
      <p:sp>
        <p:nvSpPr>
          <p:cNvPr id="4" name="Marcador de texto 3"/>
          <p:cNvSpPr>
            <a:spLocks noGrp="1"/>
          </p:cNvSpPr>
          <p:nvPr>
            <p:ph type="body" sz="quarter" idx="32"/>
          </p:nvPr>
        </p:nvSpPr>
        <p:spPr>
          <a:xfrm>
            <a:off x="1687395" y="965892"/>
            <a:ext cx="5472000" cy="360000"/>
          </a:xfrm>
        </p:spPr>
        <p:txBody>
          <a:bodyPr/>
          <a:lstStyle/>
          <a:p>
            <a:pPr algn="r"/>
            <a:r>
              <a:rPr lang="es-ES" dirty="0" smtClean="0"/>
              <a:t>Un asunto de Estado</a:t>
            </a:r>
            <a:endParaRPr lang="es-ES" dirty="0"/>
          </a:p>
        </p:txBody>
      </p:sp>
      <p:sp>
        <p:nvSpPr>
          <p:cNvPr id="5" name="Marcador de contenido 4"/>
          <p:cNvSpPr>
            <a:spLocks noGrp="1"/>
          </p:cNvSpPr>
          <p:nvPr>
            <p:ph sz="half" idx="1"/>
          </p:nvPr>
        </p:nvSpPr>
        <p:spPr>
          <a:xfrm>
            <a:off x="431801" y="1757892"/>
            <a:ext cx="5472000" cy="4680434"/>
          </a:xfrm>
        </p:spPr>
        <p:txBody>
          <a:bodyPr/>
          <a:lstStyle/>
          <a:p>
            <a:pPr algn="just"/>
            <a:r>
              <a:rPr lang="es-ES" sz="3200" dirty="0" smtClean="0"/>
              <a:t>Deuda</a:t>
            </a:r>
          </a:p>
          <a:p>
            <a:pPr algn="just"/>
            <a:r>
              <a:rPr lang="es-ES" sz="3200" dirty="0" smtClean="0"/>
              <a:t>Altos costos de producción</a:t>
            </a:r>
          </a:p>
          <a:p>
            <a:pPr algn="just"/>
            <a:r>
              <a:rPr lang="es-ES" sz="3200" dirty="0" smtClean="0"/>
              <a:t>Escasez de mano de obra</a:t>
            </a:r>
          </a:p>
          <a:p>
            <a:pPr algn="just"/>
            <a:r>
              <a:rPr lang="es-ES" sz="3200" dirty="0" smtClean="0"/>
              <a:t>Rentabilidad</a:t>
            </a:r>
          </a:p>
          <a:p>
            <a:pPr algn="just"/>
            <a:r>
              <a:rPr lang="es-ES" sz="3200" dirty="0" smtClean="0"/>
              <a:t>Relevo generacional</a:t>
            </a:r>
          </a:p>
          <a:p>
            <a:pPr algn="just"/>
            <a:r>
              <a:rPr lang="es-ES" sz="3200" dirty="0" smtClean="0"/>
              <a:t>Especulación</a:t>
            </a:r>
          </a:p>
          <a:p>
            <a:pPr algn="just"/>
            <a:r>
              <a:rPr lang="es-ES" sz="3200" dirty="0" smtClean="0"/>
              <a:t>Volatilidad de los precios internacionales</a:t>
            </a:r>
          </a:p>
          <a:p>
            <a:pPr algn="just"/>
            <a:r>
              <a:rPr lang="es-ES" sz="3200" dirty="0" smtClean="0"/>
              <a:t>Tasa de cambio</a:t>
            </a:r>
            <a:endParaRPr lang="es-ES" sz="3200" dirty="0"/>
          </a:p>
        </p:txBody>
      </p:sp>
      <p:pic>
        <p:nvPicPr>
          <p:cNvPr id="9" name="Marcador de posición de imagen 8"/>
          <p:cNvPicPr>
            <a:picLocks noGrp="1" noChangeAspect="1"/>
          </p:cNvPicPr>
          <p:nvPr>
            <p:ph type="pic" sz="quarter" idx="34"/>
          </p:nvPr>
        </p:nvPicPr>
        <p:blipFill>
          <a:blip r:embed="rId3">
            <a:extLst>
              <a:ext uri="{28A0092B-C50C-407E-A947-70E740481C1C}">
                <a14:useLocalDpi xmlns:a14="http://schemas.microsoft.com/office/drawing/2010/main" val="0"/>
              </a:ext>
            </a:extLst>
          </a:blip>
          <a:srcRect l="12285" r="12285"/>
          <a:stretch>
            <a:fillRect/>
          </a:stretch>
        </p:blipFill>
        <p:spPr>
          <a:xfrm rot="5400000">
            <a:off x="8812420" y="1176148"/>
            <a:ext cx="2405261" cy="2125239"/>
          </a:xfrm>
        </p:spPr>
      </p:pic>
      <p:pic>
        <p:nvPicPr>
          <p:cNvPr id="11" name="Marcador de posición de imagen 10"/>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l="12285" r="12285"/>
          <a:stretch>
            <a:fillRect/>
          </a:stretch>
        </p:blipFill>
        <p:spPr>
          <a:xfrm rot="16200000">
            <a:off x="8812419" y="3552739"/>
            <a:ext cx="2405261" cy="2125239"/>
          </a:xfrm>
        </p:spPr>
      </p:pic>
      <p:sp>
        <p:nvSpPr>
          <p:cNvPr id="12" name="Marcador de pie de página 11"/>
          <p:cNvSpPr>
            <a:spLocks noGrp="1"/>
          </p:cNvSpPr>
          <p:nvPr>
            <p:ph type="ftr" sz="quarter" idx="13"/>
          </p:nvPr>
        </p:nvSpPr>
        <p:spPr>
          <a:xfrm>
            <a:off x="6209965" y="6477337"/>
            <a:ext cx="5484930" cy="201532"/>
          </a:xfrm>
        </p:spPr>
        <p:txBody>
          <a:bodyPr/>
          <a:lstStyle/>
          <a:p>
            <a:pPr rtl="0"/>
            <a:endParaRPr lang="es-ES" noProof="0" dirty="0"/>
          </a:p>
        </p:txBody>
      </p:sp>
    </p:spTree>
    <p:extLst>
      <p:ext uri="{BB962C8B-B14F-4D97-AF65-F5344CB8AC3E}">
        <p14:creationId xmlns:p14="http://schemas.microsoft.com/office/powerpoint/2010/main" val="3137029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800" y="245354"/>
            <a:ext cx="11328000" cy="432000"/>
          </a:xfrm>
        </p:spPr>
        <p:txBody>
          <a:bodyPr/>
          <a:lstStyle/>
          <a:p>
            <a:r>
              <a:rPr lang="es-ES" sz="5400" b="1" dirty="0" smtClean="0"/>
              <a:t>Precios amargos</a:t>
            </a:r>
            <a:endParaRPr lang="es-ES" sz="5400" b="1" dirty="0"/>
          </a:p>
        </p:txBody>
      </p:sp>
      <p:sp>
        <p:nvSpPr>
          <p:cNvPr id="3" name="Marcador de texto 2"/>
          <p:cNvSpPr>
            <a:spLocks noGrp="1"/>
          </p:cNvSpPr>
          <p:nvPr>
            <p:ph type="body" sz="quarter" idx="32"/>
          </p:nvPr>
        </p:nvSpPr>
        <p:spPr/>
        <p:txBody>
          <a:bodyPr/>
          <a:lstStyle/>
          <a:p>
            <a:pPr algn="r"/>
            <a:r>
              <a:rPr lang="es-ES" sz="2400" b="1" dirty="0" smtClean="0">
                <a:effectLst>
                  <a:outerShdw blurRad="38100" dist="38100" dir="2700000" algn="tl">
                    <a:srgbClr val="000000">
                      <a:alpha val="43137"/>
                    </a:srgbClr>
                  </a:outerShdw>
                </a:effectLst>
              </a:rPr>
              <a:t>Café a US$0.95/lb equivale a US$0.39 de 1983 (1/3)</a:t>
            </a:r>
            <a:endParaRPr lang="es-ES" sz="2400" b="1" dirty="0">
              <a:effectLst>
                <a:outerShdw blurRad="38100" dist="38100" dir="2700000" algn="tl">
                  <a:srgbClr val="000000">
                    <a:alpha val="43137"/>
                  </a:srgbClr>
                </a:outerShdw>
              </a:effectLst>
            </a:endParaRPr>
          </a:p>
        </p:txBody>
      </p:sp>
      <p:pic>
        <p:nvPicPr>
          <p:cNvPr id="6" name="Marcador de contenido 5"/>
          <p:cNvPicPr>
            <a:picLocks noGrp="1" noChangeAspect="1"/>
          </p:cNvPicPr>
          <p:nvPr>
            <p:ph idx="1"/>
          </p:nvPr>
        </p:nvPicPr>
        <p:blipFill rotWithShape="1">
          <a:blip r:embed="rId3"/>
          <a:srcRect l="16385" t="13315" r="17962" b="14855"/>
          <a:stretch/>
        </p:blipFill>
        <p:spPr>
          <a:xfrm>
            <a:off x="431800" y="1597293"/>
            <a:ext cx="7122551" cy="4381244"/>
          </a:xfrm>
          <a:prstGeom prst="rect">
            <a:avLst/>
          </a:prstGeom>
        </p:spPr>
      </p:pic>
      <p:pic>
        <p:nvPicPr>
          <p:cNvPr id="7" name="Imagen 6"/>
          <p:cNvPicPr>
            <a:picLocks noChangeAspect="1"/>
          </p:cNvPicPr>
          <p:nvPr/>
        </p:nvPicPr>
        <p:blipFill rotWithShape="1">
          <a:blip r:embed="rId4"/>
          <a:srcRect l="61269" t="33633" r="6192" b="17522"/>
          <a:stretch/>
        </p:blipFill>
        <p:spPr>
          <a:xfrm>
            <a:off x="7760566" y="2166426"/>
            <a:ext cx="3967090" cy="3348110"/>
          </a:xfrm>
          <a:prstGeom prst="rect">
            <a:avLst/>
          </a:prstGeom>
        </p:spPr>
      </p:pic>
      <p:sp>
        <p:nvSpPr>
          <p:cNvPr id="8" name="Marcador de pie de página 7"/>
          <p:cNvSpPr>
            <a:spLocks noGrp="1"/>
          </p:cNvSpPr>
          <p:nvPr>
            <p:ph type="ftr" sz="quarter" idx="12"/>
          </p:nvPr>
        </p:nvSpPr>
        <p:spPr>
          <a:xfrm>
            <a:off x="431800" y="6207830"/>
            <a:ext cx="5484930" cy="201532"/>
          </a:xfrm>
        </p:spPr>
        <p:txBody>
          <a:bodyPr/>
          <a:lstStyle/>
          <a:p>
            <a:pPr rtl="0"/>
            <a:endParaRPr lang="es-ES" noProof="0" dirty="0"/>
          </a:p>
        </p:txBody>
      </p:sp>
    </p:spTree>
    <p:extLst>
      <p:ext uri="{BB962C8B-B14F-4D97-AF65-F5344CB8AC3E}">
        <p14:creationId xmlns:p14="http://schemas.microsoft.com/office/powerpoint/2010/main" val="2930466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800" y="188597"/>
            <a:ext cx="11328000" cy="432000"/>
          </a:xfrm>
        </p:spPr>
        <p:txBody>
          <a:bodyPr/>
          <a:lstStyle/>
          <a:p>
            <a:r>
              <a:rPr lang="es-ES" sz="3600" b="1" dirty="0" smtClean="0"/>
              <a:t>En Colombia hay </a:t>
            </a:r>
            <a:r>
              <a:rPr lang="es-ES" sz="6000" b="1" dirty="0" smtClean="0"/>
              <a:t>550.000</a:t>
            </a:r>
            <a:r>
              <a:rPr lang="es-ES" sz="3600" b="1" dirty="0" smtClean="0"/>
              <a:t> familias cafeteras</a:t>
            </a:r>
            <a:endParaRPr lang="es-ES" sz="3600" b="1" dirty="0"/>
          </a:p>
        </p:txBody>
      </p:sp>
      <p:sp>
        <p:nvSpPr>
          <p:cNvPr id="3" name="Marcador de texto 2"/>
          <p:cNvSpPr>
            <a:spLocks noGrp="1"/>
          </p:cNvSpPr>
          <p:nvPr>
            <p:ph type="body" sz="quarter" idx="32"/>
          </p:nvPr>
        </p:nvSpPr>
        <p:spPr>
          <a:xfrm>
            <a:off x="431800" y="1050203"/>
            <a:ext cx="11339513" cy="736394"/>
          </a:xfrm>
        </p:spPr>
        <p:txBody>
          <a:bodyPr/>
          <a:lstStyle/>
          <a:p>
            <a:pPr algn="r"/>
            <a:r>
              <a:rPr lang="es-ES" sz="2400" dirty="0" smtClean="0"/>
              <a:t>En promedio el 96% de estas tiene tan solo 1,3 ha. Así el </a:t>
            </a:r>
            <a:r>
              <a:rPr lang="es-CO" sz="2400" b="1" dirty="0"/>
              <a:t>minifundio</a:t>
            </a:r>
            <a:r>
              <a:rPr lang="es-CO" sz="2400" dirty="0"/>
              <a:t> de ladera </a:t>
            </a:r>
            <a:r>
              <a:rPr lang="es-CO" sz="2400" dirty="0" smtClean="0"/>
              <a:t> se constituye como </a:t>
            </a:r>
            <a:r>
              <a:rPr lang="es-CO" sz="2400" dirty="0"/>
              <a:t>la estructura básica de la producción de café en </a:t>
            </a:r>
            <a:r>
              <a:rPr lang="es-CO" sz="2400" dirty="0" smtClean="0"/>
              <a:t>Colombia.</a:t>
            </a:r>
            <a:endParaRPr lang="es-ES" sz="2400" dirty="0"/>
          </a:p>
        </p:txBody>
      </p:sp>
      <p:pic>
        <p:nvPicPr>
          <p:cNvPr id="5" name="Imagen 4"/>
          <p:cNvPicPr/>
          <p:nvPr/>
        </p:nvPicPr>
        <p:blipFill rotWithShape="1">
          <a:blip r:embed="rId3">
            <a:extLst>
              <a:ext uri="{28A0092B-C50C-407E-A947-70E740481C1C}">
                <a14:useLocalDpi xmlns:a14="http://schemas.microsoft.com/office/drawing/2010/main" val="0"/>
              </a:ext>
            </a:extLst>
          </a:blip>
          <a:srcRect l="-1" t="15696" r="-23" b="20344"/>
          <a:stretch/>
        </p:blipFill>
        <p:spPr bwMode="auto">
          <a:xfrm>
            <a:off x="846601" y="1888394"/>
            <a:ext cx="10498797" cy="3896209"/>
          </a:xfrm>
          <a:prstGeom prst="rect">
            <a:avLst/>
          </a:prstGeom>
          <a:ln>
            <a:noFill/>
          </a:ln>
          <a:extLst>
            <a:ext uri="{53640926-AAD7-44D8-BBD7-CCE9431645EC}">
              <a14:shadowObscured xmlns:a14="http://schemas.microsoft.com/office/drawing/2010/main"/>
            </a:ext>
          </a:extLst>
        </p:spPr>
      </p:pic>
      <p:sp>
        <p:nvSpPr>
          <p:cNvPr id="6" name="Marcador de pie de página 5"/>
          <p:cNvSpPr>
            <a:spLocks noGrp="1"/>
          </p:cNvSpPr>
          <p:nvPr>
            <p:ph type="ftr" sz="quarter" idx="34"/>
          </p:nvPr>
        </p:nvSpPr>
        <p:spPr>
          <a:xfrm>
            <a:off x="7258929" y="5928603"/>
            <a:ext cx="4086469" cy="283213"/>
          </a:xfrm>
        </p:spPr>
        <p:txBody>
          <a:bodyPr/>
          <a:lstStyle/>
          <a:p>
            <a:pPr algn="r"/>
            <a:r>
              <a:rPr lang="es-CO" dirty="0"/>
              <a:t>Porcentaje de los predios y participación en la producción de café, según tamaño (1995-2009) (Suárez Montoya, 2014).</a:t>
            </a:r>
            <a:endParaRPr lang="es-ES" noProof="0" dirty="0"/>
          </a:p>
        </p:txBody>
      </p:sp>
      <p:sp>
        <p:nvSpPr>
          <p:cNvPr id="7" name="Marcador de texto 2"/>
          <p:cNvSpPr txBox="1">
            <a:spLocks/>
          </p:cNvSpPr>
          <p:nvPr/>
        </p:nvSpPr>
        <p:spPr>
          <a:xfrm>
            <a:off x="846601" y="6211816"/>
            <a:ext cx="5895913" cy="73639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2000" dirty="0"/>
              <a:t>903.950 </a:t>
            </a:r>
            <a:r>
              <a:rPr lang="es-CO" sz="2000" dirty="0" smtClean="0"/>
              <a:t> </a:t>
            </a:r>
            <a:r>
              <a:rPr lang="es-CO" sz="2000" dirty="0"/>
              <a:t>ha. / 20 departamentos / 2.000.000 millones de personas involucradas en el proceso de beneficio del </a:t>
            </a:r>
            <a:r>
              <a:rPr lang="es-CO" sz="2000" dirty="0" smtClean="0"/>
              <a:t>café.</a:t>
            </a:r>
            <a:endParaRPr lang="es-CO" sz="2000" dirty="0"/>
          </a:p>
          <a:p>
            <a:endParaRPr lang="es-ES" sz="2800" dirty="0"/>
          </a:p>
        </p:txBody>
      </p:sp>
    </p:spTree>
    <p:extLst>
      <p:ext uri="{BB962C8B-B14F-4D97-AF65-F5344CB8AC3E}">
        <p14:creationId xmlns:p14="http://schemas.microsoft.com/office/powerpoint/2010/main" val="205758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p:cNvPicPr>
            <a:picLocks noGrp="1"/>
          </p:cNvPicPr>
          <p:nvPr>
            <p:ph type="pic" sz="quarter" idx="14"/>
          </p:nvPr>
        </p:nvPicPr>
        <p:blipFill rotWithShape="1">
          <a:blip r:embed="rId3">
            <a:extLst>
              <a:ext uri="{28A0092B-C50C-407E-A947-70E740481C1C}">
                <a14:useLocalDpi xmlns:a14="http://schemas.microsoft.com/office/drawing/2010/main" val="0"/>
              </a:ext>
            </a:extLst>
          </a:blip>
          <a:srcRect l="18192" t="16289" r="14882" b="8152"/>
          <a:stretch/>
        </p:blipFill>
        <p:spPr bwMode="auto">
          <a:xfrm>
            <a:off x="5500049" y="1187999"/>
            <a:ext cx="6691952" cy="4639595"/>
          </a:xfrm>
          <a:prstGeom prst="hexagon">
            <a:avLst/>
          </a:prstGeom>
          <a:ln>
            <a:noFill/>
          </a:ln>
          <a:extLst>
            <a:ext uri="{53640926-AAD7-44D8-BBD7-CCE9431645EC}">
              <a14:shadowObscured xmlns:a14="http://schemas.microsoft.com/office/drawing/2010/main"/>
            </a:ext>
          </a:extLst>
        </p:spPr>
      </p:pic>
      <p:sp>
        <p:nvSpPr>
          <p:cNvPr id="3" name="Título 2"/>
          <p:cNvSpPr>
            <a:spLocks noGrp="1"/>
          </p:cNvSpPr>
          <p:nvPr>
            <p:ph type="title"/>
          </p:nvPr>
        </p:nvSpPr>
        <p:spPr>
          <a:xfrm>
            <a:off x="432000" y="163773"/>
            <a:ext cx="6187164" cy="1132763"/>
          </a:xfrm>
        </p:spPr>
        <p:txBody>
          <a:bodyPr/>
          <a:lstStyle/>
          <a:p>
            <a:r>
              <a:rPr lang="es-CO" sz="3600" dirty="0" smtClean="0"/>
              <a:t>El </a:t>
            </a:r>
            <a:r>
              <a:rPr lang="es-CO" sz="3600" b="1" dirty="0" smtClean="0"/>
              <a:t>café</a:t>
            </a:r>
            <a:r>
              <a:rPr lang="es-CO" sz="3600" dirty="0" smtClean="0"/>
              <a:t>, médula </a:t>
            </a:r>
            <a:r>
              <a:rPr lang="es-CO" sz="3600" dirty="0"/>
              <a:t>de los procesos sociales y económicos de las </a:t>
            </a:r>
            <a:r>
              <a:rPr lang="es-CO" sz="3600" dirty="0" smtClean="0"/>
              <a:t> regiones cafeteras.</a:t>
            </a:r>
            <a:endParaRPr lang="es-ES" sz="3600" dirty="0"/>
          </a:p>
        </p:txBody>
      </p:sp>
      <p:sp>
        <p:nvSpPr>
          <p:cNvPr id="4" name="Marcador de texto 3"/>
          <p:cNvSpPr>
            <a:spLocks noGrp="1"/>
          </p:cNvSpPr>
          <p:nvPr>
            <p:ph type="body" sz="quarter" idx="32"/>
          </p:nvPr>
        </p:nvSpPr>
        <p:spPr>
          <a:xfrm>
            <a:off x="230025" y="1621119"/>
            <a:ext cx="5472000" cy="360000"/>
          </a:xfrm>
        </p:spPr>
        <p:txBody>
          <a:bodyPr/>
          <a:lstStyle/>
          <a:p>
            <a:pPr algn="r"/>
            <a:r>
              <a:rPr lang="es-ES" sz="2400" dirty="0" smtClean="0">
                <a:effectLst>
                  <a:outerShdw blurRad="38100" dist="38100" dir="2700000" algn="tl">
                    <a:srgbClr val="000000">
                      <a:alpha val="43137"/>
                    </a:srgbClr>
                  </a:outerShdw>
                </a:effectLst>
              </a:rPr>
              <a:t>A 2017</a:t>
            </a:r>
            <a:r>
              <a:rPr lang="es-ES" dirty="0" smtClean="0"/>
              <a:t>:</a:t>
            </a:r>
            <a:endParaRPr lang="es-ES" dirty="0"/>
          </a:p>
        </p:txBody>
      </p:sp>
      <p:sp>
        <p:nvSpPr>
          <p:cNvPr id="5" name="Marcador de contenido 4"/>
          <p:cNvSpPr>
            <a:spLocks noGrp="1"/>
          </p:cNvSpPr>
          <p:nvPr>
            <p:ph sz="half" idx="1"/>
          </p:nvPr>
        </p:nvSpPr>
        <p:spPr>
          <a:xfrm>
            <a:off x="230025" y="2313232"/>
            <a:ext cx="5472000" cy="4680434"/>
          </a:xfrm>
        </p:spPr>
        <p:txBody>
          <a:bodyPr/>
          <a:lstStyle/>
          <a:p>
            <a:r>
              <a:rPr lang="es-ES" sz="2400" dirty="0" smtClean="0"/>
              <a:t>Empleaba </a:t>
            </a:r>
            <a:r>
              <a:rPr lang="es-ES" sz="2400" b="1" dirty="0" smtClean="0"/>
              <a:t>800.000</a:t>
            </a:r>
            <a:r>
              <a:rPr lang="es-ES" sz="2400" dirty="0" smtClean="0"/>
              <a:t> plazas de trabajo de forma directa.</a:t>
            </a:r>
          </a:p>
          <a:p>
            <a:pPr algn="just"/>
            <a:r>
              <a:rPr lang="es-CO" sz="2400" b="1" dirty="0" smtClean="0"/>
              <a:t>32</a:t>
            </a:r>
            <a:r>
              <a:rPr lang="es-CO" sz="2400" b="1" dirty="0"/>
              <a:t>%</a:t>
            </a:r>
            <a:r>
              <a:rPr lang="es-CO" sz="2400" dirty="0"/>
              <a:t> de los empleos que generaron las actividades </a:t>
            </a:r>
            <a:r>
              <a:rPr lang="es-CO" sz="2400" dirty="0" smtClean="0"/>
              <a:t>agrícolas.</a:t>
            </a:r>
          </a:p>
          <a:p>
            <a:pPr algn="just"/>
            <a:r>
              <a:rPr lang="es-CO" sz="2400" b="1" dirty="0"/>
              <a:t>17,4%</a:t>
            </a:r>
            <a:r>
              <a:rPr lang="es-CO" sz="2400" dirty="0"/>
              <a:t> del empleo rural (</a:t>
            </a:r>
            <a:r>
              <a:rPr lang="es-CO" sz="2400" b="1" dirty="0"/>
              <a:t>4,6</a:t>
            </a:r>
            <a:r>
              <a:rPr lang="es-CO" sz="2400" dirty="0"/>
              <a:t> </a:t>
            </a:r>
            <a:r>
              <a:rPr lang="es-CO" sz="2400" dirty="0" smtClean="0"/>
              <a:t>millones de jornales)</a:t>
            </a:r>
            <a:r>
              <a:rPr lang="es-ES" sz="2400" dirty="0" smtClean="0"/>
              <a:t>.</a:t>
            </a:r>
          </a:p>
          <a:p>
            <a:pPr algn="just"/>
            <a:r>
              <a:rPr lang="es-CO" sz="2400" dirty="0"/>
              <a:t>D</a:t>
            </a:r>
            <a:r>
              <a:rPr lang="es-CO" sz="2400" dirty="0" smtClean="0"/>
              <a:t>e </a:t>
            </a:r>
            <a:r>
              <a:rPr lang="es-CO" sz="2400" dirty="0"/>
              <a:t>forma indirecta se estima que vincula a </a:t>
            </a:r>
            <a:r>
              <a:rPr lang="es-CO" sz="2400" b="1" dirty="0"/>
              <a:t>1,6</a:t>
            </a:r>
            <a:r>
              <a:rPr lang="es-CO" sz="2400" dirty="0"/>
              <a:t> millones de trabajadores ligados a una o varias etapas de la cadena del </a:t>
            </a:r>
            <a:r>
              <a:rPr lang="es-CO" sz="2400" dirty="0" smtClean="0"/>
              <a:t>café.</a:t>
            </a:r>
            <a:endParaRPr lang="es-ES" sz="2400" dirty="0"/>
          </a:p>
        </p:txBody>
      </p:sp>
      <p:sp>
        <p:nvSpPr>
          <p:cNvPr id="8" name="Marcador de pie de página 7"/>
          <p:cNvSpPr>
            <a:spLocks noGrp="1"/>
          </p:cNvSpPr>
          <p:nvPr>
            <p:ph type="ftr" sz="quarter" idx="13"/>
          </p:nvPr>
        </p:nvSpPr>
        <p:spPr>
          <a:xfrm>
            <a:off x="6103560" y="6091234"/>
            <a:ext cx="5484930" cy="201532"/>
          </a:xfrm>
        </p:spPr>
        <p:txBody>
          <a:bodyPr/>
          <a:lstStyle/>
          <a:p>
            <a:r>
              <a:rPr lang="es-CO" dirty="0"/>
              <a:t>Participación (%) del área sembrada de cultivos agroindustriales en el área rural dispersa. </a:t>
            </a:r>
            <a:r>
              <a:rPr lang="es-ES" dirty="0"/>
              <a:t>(Departamento Administrativo Nacional de Estadística (DANE), 2014)</a:t>
            </a:r>
            <a:endParaRPr lang="es-ES" noProof="0" dirty="0"/>
          </a:p>
        </p:txBody>
      </p:sp>
    </p:spTree>
    <p:extLst>
      <p:ext uri="{BB962C8B-B14F-4D97-AF65-F5344CB8AC3E}">
        <p14:creationId xmlns:p14="http://schemas.microsoft.com/office/powerpoint/2010/main" val="2319768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85" b="585"/>
          <a:stretch>
            <a:fillRect/>
          </a:stretch>
        </p:blipFill>
        <p:spPr>
          <a:xfrm>
            <a:off x="0" y="432021"/>
            <a:ext cx="8687356" cy="6439627"/>
          </a:xfrm>
        </p:spPr>
      </p:pic>
      <p:sp>
        <p:nvSpPr>
          <p:cNvPr id="9" name="Título 2"/>
          <p:cNvSpPr txBox="1">
            <a:spLocks/>
          </p:cNvSpPr>
          <p:nvPr/>
        </p:nvSpPr>
        <p:spPr>
          <a:xfrm>
            <a:off x="7264410" y="2703613"/>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vert="horz" lIns="180000" tIns="288000" rIns="180000" bIns="180000" rtlCol="0" anchor="t">
            <a:noAutofit/>
          </a:bodyPr>
          <a:lstStyle>
            <a:lvl1pPr algn="l" defTabSz="914400" rtl="0" eaLnBrk="1" latinLnBrk="0" hangingPunct="1">
              <a:lnSpc>
                <a:spcPts val="4000"/>
              </a:lnSpc>
              <a:spcBef>
                <a:spcPct val="0"/>
              </a:spcBef>
              <a:buNone/>
              <a:defRPr sz="4400" b="1" kern="1200" spc="-300">
                <a:solidFill>
                  <a:schemeClr val="bg1">
                    <a:lumMod val="95000"/>
                  </a:schemeClr>
                </a:solidFill>
                <a:latin typeface="+mj-lt"/>
                <a:ea typeface="+mj-ea"/>
                <a:cs typeface="+mj-cs"/>
              </a:defRPr>
            </a:lvl1pPr>
          </a:lstStyle>
          <a:p>
            <a:pPr algn="r"/>
            <a:endParaRPr lang="es-CO" sz="4800" dirty="0" smtClean="0">
              <a:effectLst>
                <a:outerShdw blurRad="38100" dist="38100" dir="2700000" algn="tl">
                  <a:srgbClr val="000000">
                    <a:alpha val="43137"/>
                  </a:srgbClr>
                </a:outerShdw>
              </a:effectLst>
              <a:latin typeface="Corbel" panose="020B0503020204020204" pitchFamily="34" charset="0"/>
            </a:endParaRPr>
          </a:p>
          <a:p>
            <a:pPr algn="r"/>
            <a:r>
              <a:rPr lang="es-CO" sz="4800" dirty="0" smtClean="0">
                <a:effectLst>
                  <a:outerShdw blurRad="38100" dist="38100" dir="2700000" algn="tl">
                    <a:srgbClr val="000000">
                      <a:alpha val="43137"/>
                    </a:srgbClr>
                  </a:outerShdw>
                </a:effectLst>
                <a:latin typeface="Corbel" panose="020B0503020204020204" pitchFamily="34" charset="0"/>
              </a:rPr>
              <a:t>El </a:t>
            </a:r>
            <a:r>
              <a:rPr lang="es-CO" sz="4800" dirty="0">
                <a:effectLst>
                  <a:outerShdw blurRad="38100" dist="38100" dir="2700000" algn="tl">
                    <a:srgbClr val="000000">
                      <a:alpha val="43137"/>
                    </a:srgbClr>
                  </a:outerShdw>
                </a:effectLst>
                <a:latin typeface="Corbel" panose="020B0503020204020204" pitchFamily="34" charset="0"/>
              </a:rPr>
              <a:t>trabajo: el gran cuello de botella del café.</a:t>
            </a:r>
            <a:endParaRPr lang="es-ES" sz="4800" dirty="0"/>
          </a:p>
        </p:txBody>
      </p:sp>
    </p:spTree>
    <p:extLst>
      <p:ext uri="{BB962C8B-B14F-4D97-AF65-F5344CB8AC3E}">
        <p14:creationId xmlns:p14="http://schemas.microsoft.com/office/powerpoint/2010/main" val="3553957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3">
            <a:extLst>
              <a:ext uri="{28A0092B-C50C-407E-A947-70E740481C1C}">
                <a14:useLocalDpi xmlns:a14="http://schemas.microsoft.com/office/drawing/2010/main" val="0"/>
              </a:ext>
            </a:extLst>
          </a:blip>
          <a:srcRect l="33275" t="28736" r="35375" b="13542"/>
          <a:stretch/>
        </p:blipFill>
        <p:spPr bwMode="auto">
          <a:xfrm>
            <a:off x="2572810" y="0"/>
            <a:ext cx="6366473" cy="6858000"/>
          </a:xfrm>
          <a:prstGeom prst="rect">
            <a:avLst/>
          </a:prstGeom>
          <a:ln>
            <a:noFill/>
          </a:ln>
          <a:extLst>
            <a:ext uri="{53640926-AAD7-44D8-BBD7-CCE9431645EC}">
              <a14:shadowObscured xmlns:a14="http://schemas.microsoft.com/office/drawing/2010/main"/>
            </a:ext>
          </a:extLst>
        </p:spPr>
      </p:pic>
      <p:sp>
        <p:nvSpPr>
          <p:cNvPr id="4" name="Marcador de pie de página 3"/>
          <p:cNvSpPr>
            <a:spLocks noGrp="1"/>
          </p:cNvSpPr>
          <p:nvPr>
            <p:ph type="ftr" sz="quarter" idx="12"/>
          </p:nvPr>
        </p:nvSpPr>
        <p:spPr>
          <a:xfrm>
            <a:off x="9084680" y="5936776"/>
            <a:ext cx="2611451" cy="777923"/>
          </a:xfrm>
        </p:spPr>
        <p:txBody>
          <a:bodyPr/>
          <a:lstStyle/>
          <a:p>
            <a:r>
              <a:rPr lang="es-CO" dirty="0"/>
              <a:t>Distribución de los caficultores por posición ocupacional, 2005-2012.  Elaborada por Sarmiento Gómez </a:t>
            </a:r>
            <a:r>
              <a:rPr lang="es-ES" dirty="0"/>
              <a:t>(2013)</a:t>
            </a:r>
            <a:r>
              <a:rPr lang="es-CO" dirty="0"/>
              <a:t> a partir de la Gran Encuesta Integrada de Hogares, 2005 y 2012</a:t>
            </a:r>
            <a:endParaRPr lang="es-ES" noProof="0" dirty="0"/>
          </a:p>
        </p:txBody>
      </p:sp>
    </p:spTree>
    <p:extLst>
      <p:ext uri="{BB962C8B-B14F-4D97-AF65-F5344CB8AC3E}">
        <p14:creationId xmlns:p14="http://schemas.microsoft.com/office/powerpoint/2010/main" val="2029076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3"/>
          <a:srcRect l="6162" t="14368" r="12236" b="18900"/>
          <a:stretch/>
        </p:blipFill>
        <p:spPr bwMode="auto">
          <a:xfrm>
            <a:off x="-1" y="-68240"/>
            <a:ext cx="11846258" cy="6141494"/>
          </a:xfrm>
          <a:prstGeom prst="rect">
            <a:avLst/>
          </a:prstGeom>
          <a:ln>
            <a:noFill/>
          </a:ln>
          <a:extLst>
            <a:ext uri="{53640926-AAD7-44D8-BBD7-CCE9431645EC}">
              <a14:shadowObscured xmlns:a14="http://schemas.microsoft.com/office/drawing/2010/main"/>
            </a:ext>
          </a:extLst>
        </p:spPr>
      </p:pic>
      <p:sp>
        <p:nvSpPr>
          <p:cNvPr id="4" name="Rectángulo redondeado 3"/>
          <p:cNvSpPr/>
          <p:nvPr/>
        </p:nvSpPr>
        <p:spPr>
          <a:xfrm>
            <a:off x="10931857" y="1091821"/>
            <a:ext cx="682388" cy="368490"/>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ln w="76200">
                <a:solidFill>
                  <a:schemeClr val="tx1"/>
                </a:solidFill>
              </a:ln>
              <a:effectLst>
                <a:glow rad="228600">
                  <a:schemeClr val="accent2">
                    <a:satMod val="175000"/>
                    <a:alpha val="40000"/>
                  </a:schemeClr>
                </a:glow>
              </a:effectLst>
            </a:endParaRPr>
          </a:p>
        </p:txBody>
      </p:sp>
      <p:sp>
        <p:nvSpPr>
          <p:cNvPr id="5" name="Rectángulo redondeado 4"/>
          <p:cNvSpPr/>
          <p:nvPr/>
        </p:nvSpPr>
        <p:spPr>
          <a:xfrm>
            <a:off x="10931857" y="5561463"/>
            <a:ext cx="682388" cy="409433"/>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ln w="76200">
                <a:solidFill>
                  <a:schemeClr val="tx1"/>
                </a:solidFill>
              </a:ln>
              <a:effectLst>
                <a:glow rad="228600">
                  <a:schemeClr val="accent2">
                    <a:satMod val="175000"/>
                    <a:alpha val="40000"/>
                  </a:schemeClr>
                </a:glow>
              </a:effectLst>
            </a:endParaRPr>
          </a:p>
        </p:txBody>
      </p:sp>
      <p:sp>
        <p:nvSpPr>
          <p:cNvPr id="6" name="Marcador de pie de página 5"/>
          <p:cNvSpPr>
            <a:spLocks noGrp="1"/>
          </p:cNvSpPr>
          <p:nvPr>
            <p:ph type="ftr" sz="quarter" idx="12"/>
          </p:nvPr>
        </p:nvSpPr>
        <p:spPr>
          <a:xfrm>
            <a:off x="136479" y="6264322"/>
            <a:ext cx="11477766" cy="368489"/>
          </a:xfrm>
        </p:spPr>
        <p:txBody>
          <a:bodyPr/>
          <a:lstStyle/>
          <a:p>
            <a:r>
              <a:rPr lang="es-CO" dirty="0"/>
              <a:t>Ingreso laboral mensual real (En miles de $ y a precios constantes del 2012). (a) Otros cultivos incluye producción de flores, banano, cereales y oleaginosas, hortalizas y legumbres, frutas, nueces, plantas bebestibles y especias, caucho, tabaco, palma tubérculos, leguminosas secas, algodón, plantas forrajeras, fique y cultivo de pasto; (b) Otras actividades agrícolas comprende ganadería, producción pecuaria, caza, silvicultura, extracción de madera y pesca. </a:t>
            </a:r>
            <a:r>
              <a:rPr lang="es-ES" dirty="0"/>
              <a:t>(Sarmiento Gómez, 2013)</a:t>
            </a:r>
            <a:endParaRPr lang="es-ES" noProof="0" dirty="0"/>
          </a:p>
        </p:txBody>
      </p:sp>
    </p:spTree>
    <p:extLst>
      <p:ext uri="{BB962C8B-B14F-4D97-AF65-F5344CB8AC3E}">
        <p14:creationId xmlns:p14="http://schemas.microsoft.com/office/powerpoint/2010/main" val="1065089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3">
            <a:extLst>
              <a:ext uri="{28A0092B-C50C-407E-A947-70E740481C1C}">
                <a14:useLocalDpi xmlns:a14="http://schemas.microsoft.com/office/drawing/2010/main" val="0"/>
              </a:ext>
            </a:extLst>
          </a:blip>
          <a:srcRect l="20128" t="14125" r="31950" b="17199"/>
          <a:stretch/>
        </p:blipFill>
        <p:spPr bwMode="auto">
          <a:xfrm>
            <a:off x="1501253" y="0"/>
            <a:ext cx="8297839" cy="5923128"/>
          </a:xfrm>
          <a:prstGeom prst="rect">
            <a:avLst/>
          </a:prstGeom>
          <a:ln>
            <a:noFill/>
          </a:ln>
          <a:extLst>
            <a:ext uri="{53640926-AAD7-44D8-BBD7-CCE9431645EC}">
              <a14:shadowObscured xmlns:a14="http://schemas.microsoft.com/office/drawing/2010/main"/>
            </a:ext>
          </a:extLst>
        </p:spPr>
      </p:pic>
      <p:sp>
        <p:nvSpPr>
          <p:cNvPr id="4" name="Marcador de pie de página 3"/>
          <p:cNvSpPr>
            <a:spLocks noGrp="1"/>
          </p:cNvSpPr>
          <p:nvPr>
            <p:ph type="ftr" sz="quarter" idx="12"/>
          </p:nvPr>
        </p:nvSpPr>
        <p:spPr>
          <a:xfrm>
            <a:off x="432000" y="6361483"/>
            <a:ext cx="11114006" cy="189442"/>
          </a:xfrm>
        </p:spPr>
        <p:txBody>
          <a:bodyPr/>
          <a:lstStyle/>
          <a:p>
            <a:r>
              <a:rPr lang="es-CO" dirty="0"/>
              <a:t>Valor promedio de un jornal diario por regiones cafeteras, 2012. La región Sur está comprendida por los departamentos de Cauca y Nariño; la región Tolima grande incluye a los departamentos de Huila y Tolima; la región Central incluye los departamentos de Caldas, Risaralda, y Quindío; Oriental comprende a Boyacá y Cundinamarca; la región de los Santanderes incluye a Santander y Norte de Santander, y Norte incluye a Cesar, La Guajira y Magdalena. </a:t>
            </a:r>
            <a:r>
              <a:rPr lang="es-ES" dirty="0"/>
              <a:t>(Sarmiento Gómez, 2013)</a:t>
            </a:r>
            <a:endParaRPr lang="es-ES" noProof="0" dirty="0"/>
          </a:p>
        </p:txBody>
      </p:sp>
      <p:sp>
        <p:nvSpPr>
          <p:cNvPr id="5" name="Rectángulo redondeado 4"/>
          <p:cNvSpPr/>
          <p:nvPr/>
        </p:nvSpPr>
        <p:spPr>
          <a:xfrm rot="16200000">
            <a:off x="4370700" y="4670947"/>
            <a:ext cx="893926" cy="409433"/>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ln w="76200">
                <a:solidFill>
                  <a:schemeClr val="tx1"/>
                </a:solidFill>
              </a:ln>
              <a:effectLst>
                <a:glow rad="228600">
                  <a:schemeClr val="accent2">
                    <a:satMod val="175000"/>
                    <a:alpha val="40000"/>
                  </a:schemeClr>
                </a:glow>
              </a:effectLst>
            </a:endParaRPr>
          </a:p>
        </p:txBody>
      </p:sp>
    </p:spTree>
    <p:extLst>
      <p:ext uri="{BB962C8B-B14F-4D97-AF65-F5344CB8AC3E}">
        <p14:creationId xmlns:p14="http://schemas.microsoft.com/office/powerpoint/2010/main" val="142537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092" b="7092"/>
          <a:stretch>
            <a:fillRect/>
          </a:stretch>
        </p:blipFill>
        <p:spPr/>
      </p:pic>
      <p:sp>
        <p:nvSpPr>
          <p:cNvPr id="3" name="Título 2"/>
          <p:cNvSpPr>
            <a:spLocks noGrp="1"/>
          </p:cNvSpPr>
          <p:nvPr>
            <p:ph type="ctrTitle"/>
          </p:nvPr>
        </p:nvSpPr>
        <p:spPr/>
        <p:txBody>
          <a:bodyPr/>
          <a:lstStyle/>
          <a:p>
            <a:r>
              <a:rPr lang="es-ES" dirty="0" smtClean="0"/>
              <a:t>La recolección de la cosecha</a:t>
            </a:r>
            <a:endParaRPr lang="es-ES" dirty="0"/>
          </a:p>
        </p:txBody>
      </p:sp>
      <p:sp>
        <p:nvSpPr>
          <p:cNvPr id="4" name="Subtítulo 3"/>
          <p:cNvSpPr>
            <a:spLocks noGrp="1"/>
          </p:cNvSpPr>
          <p:nvPr>
            <p:ph type="subTitle" idx="1"/>
          </p:nvPr>
        </p:nvSpPr>
        <p:spPr/>
        <p:txBody>
          <a:bodyPr/>
          <a:lstStyle/>
          <a:p>
            <a:pPr algn="r"/>
            <a:r>
              <a:rPr lang="es-ES" sz="3600" dirty="0" smtClean="0">
                <a:effectLst>
                  <a:outerShdw blurRad="38100" dist="38100" dir="2700000" algn="tl">
                    <a:srgbClr val="000000">
                      <a:alpha val="43137"/>
                    </a:srgbClr>
                  </a:outerShdw>
                </a:effectLst>
              </a:rPr>
              <a:t>Demanda de mano de obra.</a:t>
            </a:r>
            <a:endParaRPr lang="es-E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296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p:cNvPicPr>
            <a:picLocks noGrp="1" noChangeAspect="1"/>
          </p:cNvPicPr>
          <p:nvPr>
            <p:ph type="pic" sz="quarter" idx="36"/>
          </p:nvPr>
        </p:nvPicPr>
        <p:blipFill>
          <a:blip r:embed="rId3">
            <a:extLst>
              <a:ext uri="{28A0092B-C50C-407E-A947-70E740481C1C}">
                <a14:useLocalDpi xmlns:a14="http://schemas.microsoft.com/office/drawing/2010/main" val="0"/>
              </a:ext>
            </a:extLst>
          </a:blip>
          <a:stretch>
            <a:fillRect/>
          </a:stretch>
        </p:blipFill>
        <p:spPr>
          <a:xfrm>
            <a:off x="6282692" y="1343500"/>
            <a:ext cx="5511800" cy="3937000"/>
          </a:xfrm>
        </p:spPr>
      </p:pic>
      <p:sp>
        <p:nvSpPr>
          <p:cNvPr id="3" name="Título 2"/>
          <p:cNvSpPr>
            <a:spLocks noGrp="1"/>
          </p:cNvSpPr>
          <p:nvPr>
            <p:ph type="title"/>
          </p:nvPr>
        </p:nvSpPr>
        <p:spPr/>
        <p:txBody>
          <a:bodyPr/>
          <a:lstStyle/>
          <a:p>
            <a:r>
              <a:rPr lang="es-CO" sz="3600" dirty="0"/>
              <a:t>Andariegos: un contingente flotante.</a:t>
            </a:r>
            <a:endParaRPr lang="es-ES" sz="3600" dirty="0"/>
          </a:p>
        </p:txBody>
      </p:sp>
      <p:sp>
        <p:nvSpPr>
          <p:cNvPr id="4" name="Marcador de texto 3"/>
          <p:cNvSpPr>
            <a:spLocks noGrp="1"/>
          </p:cNvSpPr>
          <p:nvPr>
            <p:ph type="body" sz="quarter" idx="32"/>
          </p:nvPr>
        </p:nvSpPr>
        <p:spPr/>
        <p:txBody>
          <a:bodyPr/>
          <a:lstStyle/>
          <a:p>
            <a:pPr algn="r"/>
            <a:r>
              <a:rPr lang="es-ES" b="1" dirty="0" smtClean="0">
                <a:effectLst>
                  <a:outerShdw blurRad="38100" dist="38100" dir="2700000" algn="tl">
                    <a:srgbClr val="000000">
                      <a:alpha val="43137"/>
                    </a:srgbClr>
                  </a:outerShdw>
                </a:effectLst>
              </a:rPr>
              <a:t>Trashumantes</a:t>
            </a:r>
            <a:endParaRPr lang="es-ES" b="1" dirty="0">
              <a:effectLst>
                <a:outerShdw blurRad="38100" dist="38100" dir="2700000" algn="tl">
                  <a:srgbClr val="000000">
                    <a:alpha val="43137"/>
                  </a:srgbClr>
                </a:outerShdw>
              </a:effectLst>
            </a:endParaRPr>
          </a:p>
        </p:txBody>
      </p:sp>
      <p:sp>
        <p:nvSpPr>
          <p:cNvPr id="5" name="Marcador de contenido 4"/>
          <p:cNvSpPr>
            <a:spLocks noGrp="1"/>
          </p:cNvSpPr>
          <p:nvPr>
            <p:ph sz="half" idx="1"/>
          </p:nvPr>
        </p:nvSpPr>
        <p:spPr>
          <a:xfrm>
            <a:off x="109182" y="1269242"/>
            <a:ext cx="6018663" cy="5588758"/>
          </a:xfrm>
        </p:spPr>
        <p:txBody>
          <a:bodyPr/>
          <a:lstStyle/>
          <a:p>
            <a:pPr algn="just"/>
            <a:r>
              <a:rPr lang="es-ES" sz="2400" dirty="0" smtClean="0"/>
              <a:t>Población heterogénea en términos económicos, culturales y sociales.</a:t>
            </a:r>
          </a:p>
          <a:p>
            <a:pPr algn="just"/>
            <a:r>
              <a:rPr lang="es-ES" sz="2400" dirty="0" smtClean="0"/>
              <a:t>Origen campesino (en su mayoría)</a:t>
            </a:r>
          </a:p>
          <a:p>
            <a:pPr algn="just"/>
            <a:r>
              <a:rPr lang="es-CO" sz="2400" dirty="0"/>
              <a:t>P</a:t>
            </a:r>
            <a:r>
              <a:rPr lang="es-CO" sz="2400" dirty="0" smtClean="0"/>
              <a:t>resentan </a:t>
            </a:r>
            <a:r>
              <a:rPr lang="es-CO" sz="2400" dirty="0"/>
              <a:t>diversas procedencias laborales, espaciales y </a:t>
            </a:r>
            <a:r>
              <a:rPr lang="es-CO" sz="2400" dirty="0" smtClean="0"/>
              <a:t>sociales.</a:t>
            </a:r>
          </a:p>
          <a:p>
            <a:pPr algn="just"/>
            <a:r>
              <a:rPr lang="es-CO" sz="2400" dirty="0" smtClean="0"/>
              <a:t>Individuos “desterritorializados”.</a:t>
            </a:r>
          </a:p>
          <a:p>
            <a:pPr algn="just"/>
            <a:r>
              <a:rPr lang="es-CO" sz="2400" dirty="0" smtClean="0"/>
              <a:t>Trabajo deslocalizado.</a:t>
            </a:r>
          </a:p>
          <a:p>
            <a:pPr algn="just"/>
            <a:r>
              <a:rPr lang="es-CO" sz="2400" dirty="0" smtClean="0"/>
              <a:t>Deambulan a la caza de cosechas.</a:t>
            </a:r>
          </a:p>
          <a:p>
            <a:pPr algn="just"/>
            <a:r>
              <a:rPr lang="es-ES" sz="2400" dirty="0"/>
              <a:t>A</a:t>
            </a:r>
            <a:r>
              <a:rPr lang="es-ES" sz="2400" dirty="0" smtClean="0"/>
              <a:t>lta </a:t>
            </a:r>
            <a:r>
              <a:rPr lang="es-ES" sz="2400" dirty="0"/>
              <a:t>rotación entre regiones, municipios, veredas y </a:t>
            </a:r>
            <a:r>
              <a:rPr lang="es-ES" sz="2400" dirty="0" smtClean="0"/>
              <a:t>haciendas.</a:t>
            </a:r>
          </a:p>
          <a:p>
            <a:pPr algn="just"/>
            <a:r>
              <a:rPr lang="es-CO" sz="2400" dirty="0"/>
              <a:t>P</a:t>
            </a:r>
            <a:r>
              <a:rPr lang="es-CO" sz="2400" dirty="0" smtClean="0"/>
              <a:t>oblación </a:t>
            </a:r>
            <a:r>
              <a:rPr lang="es-CO" sz="2400" dirty="0"/>
              <a:t>altamente vulnerable, empobrecida y </a:t>
            </a:r>
            <a:r>
              <a:rPr lang="es-CO" sz="2400" dirty="0" smtClean="0"/>
              <a:t>subvalorada.</a:t>
            </a:r>
          </a:p>
          <a:p>
            <a:pPr algn="just"/>
            <a:r>
              <a:rPr lang="es-CO" sz="2400" b="1" dirty="0" smtClean="0">
                <a:effectLst>
                  <a:outerShdw blurRad="38100" dist="38100" dir="2700000" algn="tl">
                    <a:srgbClr val="000000">
                      <a:alpha val="43137"/>
                    </a:srgbClr>
                  </a:outerShdw>
                </a:effectLst>
              </a:rPr>
              <a:t>Se enfrentan a precarias condiciones laborales.</a:t>
            </a:r>
          </a:p>
          <a:p>
            <a:pPr marL="0" indent="0">
              <a:buNone/>
            </a:pPr>
            <a:endParaRPr lang="es-ES" dirty="0"/>
          </a:p>
        </p:txBody>
      </p:sp>
      <p:sp>
        <p:nvSpPr>
          <p:cNvPr id="9" name="Marcador de pie de página 8"/>
          <p:cNvSpPr>
            <a:spLocks noGrp="1"/>
          </p:cNvSpPr>
          <p:nvPr>
            <p:ph type="ftr" sz="quarter" idx="13"/>
          </p:nvPr>
        </p:nvSpPr>
        <p:spPr/>
        <p:txBody>
          <a:bodyPr/>
          <a:lstStyle/>
          <a:p>
            <a:pPr rtl="0"/>
            <a:endParaRPr lang="es-ES" noProof="0"/>
          </a:p>
        </p:txBody>
      </p:sp>
    </p:spTree>
    <p:extLst>
      <p:ext uri="{BB962C8B-B14F-4D97-AF65-F5344CB8AC3E}">
        <p14:creationId xmlns:p14="http://schemas.microsoft.com/office/powerpoint/2010/main" val="338095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4400" b="1" dirty="0" smtClean="0">
                <a:effectLst>
                  <a:outerShdw blurRad="38100" dist="38100" dir="2700000" algn="tl">
                    <a:srgbClr val="000000">
                      <a:alpha val="43137"/>
                    </a:srgbClr>
                  </a:outerShdw>
                </a:effectLst>
              </a:rPr>
              <a:t>Tabla de contenido</a:t>
            </a:r>
            <a:endParaRPr lang="es-ES" sz="4400" b="1" dirty="0">
              <a:effectLst>
                <a:outerShdw blurRad="38100" dist="38100" dir="2700000" algn="tl">
                  <a:srgbClr val="000000">
                    <a:alpha val="43137"/>
                  </a:srgbClr>
                </a:outerShdw>
              </a:effectLst>
            </a:endParaRPr>
          </a:p>
        </p:txBody>
      </p:sp>
      <p:sp>
        <p:nvSpPr>
          <p:cNvPr id="4" name="Marcador de contenido 3"/>
          <p:cNvSpPr>
            <a:spLocks noGrp="1"/>
          </p:cNvSpPr>
          <p:nvPr>
            <p:ph idx="1"/>
          </p:nvPr>
        </p:nvSpPr>
        <p:spPr/>
        <p:txBody>
          <a:bodyPr/>
          <a:lstStyle/>
          <a:p>
            <a:pPr marL="342900" indent="-342900" algn="just">
              <a:buFont typeface="+mj-lt"/>
              <a:buAutoNum type="arabicPeriod"/>
            </a:pPr>
            <a:r>
              <a:rPr lang="es-ES" sz="3600" dirty="0"/>
              <a:t>Radiografía cafetera: crisis estructural.</a:t>
            </a:r>
          </a:p>
          <a:p>
            <a:pPr marL="342900" indent="-342900" algn="just">
              <a:buFont typeface="+mj-lt"/>
              <a:buAutoNum type="arabicPeriod"/>
            </a:pPr>
            <a:r>
              <a:rPr lang="es-ES" sz="3600" dirty="0"/>
              <a:t>El café: un conglomerado de angustias.</a:t>
            </a:r>
          </a:p>
          <a:p>
            <a:pPr marL="342900" indent="-342900" algn="just">
              <a:buFont typeface="+mj-lt"/>
              <a:buAutoNum type="arabicPeriod"/>
            </a:pPr>
            <a:r>
              <a:rPr lang="es-ES" sz="3600" dirty="0"/>
              <a:t>El trabajo: el gran cuello de botella en el café.</a:t>
            </a:r>
          </a:p>
          <a:p>
            <a:pPr marL="342900" indent="-342900" algn="just">
              <a:buFont typeface="+mj-lt"/>
              <a:buAutoNum type="arabicPeriod"/>
            </a:pPr>
            <a:r>
              <a:rPr lang="es-ES" sz="3600" dirty="0"/>
              <a:t>Andariegos: la paulatina desaparición de un contingente flotante.</a:t>
            </a:r>
          </a:p>
          <a:p>
            <a:pPr marL="342900" indent="-342900" algn="just">
              <a:buFont typeface="+mj-lt"/>
              <a:buAutoNum type="arabicPeriod"/>
            </a:pPr>
            <a:r>
              <a:rPr lang="es-ES" sz="3600" dirty="0"/>
              <a:t>Escasean las manos para recoger café.</a:t>
            </a:r>
          </a:p>
          <a:p>
            <a:pPr marL="342900" indent="-342900" algn="just">
              <a:buFont typeface="+mj-lt"/>
              <a:buAutoNum type="arabicPeriod"/>
            </a:pPr>
            <a:r>
              <a:rPr lang="es-ES" sz="3600" dirty="0"/>
              <a:t>Aculturación de la cultura cafetera.</a:t>
            </a:r>
          </a:p>
          <a:p>
            <a:pPr marL="342900" indent="-342900" algn="just">
              <a:buFont typeface="+mj-lt"/>
              <a:buAutoNum type="arabicPeriod"/>
            </a:pPr>
            <a:r>
              <a:rPr lang="es-ES" sz="3600" dirty="0"/>
              <a:t>Conclusiones.</a:t>
            </a:r>
            <a:endParaRPr lang="es-ES" sz="3600" dirty="0"/>
          </a:p>
        </p:txBody>
      </p:sp>
    </p:spTree>
    <p:extLst>
      <p:ext uri="{BB962C8B-B14F-4D97-AF65-F5344CB8AC3E}">
        <p14:creationId xmlns:p14="http://schemas.microsoft.com/office/powerpoint/2010/main" val="51898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15" y="369342"/>
            <a:ext cx="11347715" cy="4557500"/>
          </a:xfrm>
          <a:prstGeom prst="rect">
            <a:avLst/>
          </a:prstGeom>
        </p:spPr>
      </p:pic>
      <p:sp>
        <p:nvSpPr>
          <p:cNvPr id="4" name="CuadroTexto 3"/>
          <p:cNvSpPr txBox="1"/>
          <p:nvPr/>
        </p:nvSpPr>
        <p:spPr>
          <a:xfrm>
            <a:off x="914401" y="10590663"/>
            <a:ext cx="9452828" cy="1569493"/>
          </a:xfrm>
          <a:prstGeom prst="rect">
            <a:avLst/>
          </a:prstGeom>
          <a:noFill/>
        </p:spPr>
        <p:txBody>
          <a:bodyPr wrap="square" rtlCol="0">
            <a:spAutoFit/>
          </a:bodyPr>
          <a:lstStyle/>
          <a:p>
            <a:endParaRPr lang="es-ES" dirty="0"/>
          </a:p>
        </p:txBody>
      </p:sp>
      <p:sp>
        <p:nvSpPr>
          <p:cNvPr id="5" name="Rectangle 1"/>
          <p:cNvSpPr>
            <a:spLocks noChangeArrowheads="1"/>
          </p:cNvSpPr>
          <p:nvPr/>
        </p:nvSpPr>
        <p:spPr bwMode="auto">
          <a:xfrm>
            <a:off x="694858" y="5121241"/>
            <a:ext cx="104382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ES" sz="2400" b="0" i="0" u="none" strike="noStrike" cap="none" normalizeH="0" baseline="0" dirty="0" smtClean="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En los momentos de la cosecha principal de 2016 y 2017 se ha venido advirtiendo de forma constante un déficit de cerca de </a:t>
            </a:r>
            <a:r>
              <a:rPr kumimoji="0" lang="es-CO" altLang="es-ES"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Arial" panose="020B0604020202020204" pitchFamily="34" charset="0"/>
              </a:rPr>
              <a:t>60.000 recolectores </a:t>
            </a:r>
            <a:r>
              <a:rPr kumimoji="0" lang="es-ES" altLang="es-ES" sz="2400" b="0" i="0" u="none" strike="noStrike" cap="none" normalizeH="0" baseline="0" dirty="0" smtClean="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(Semana, 2016)</a:t>
            </a:r>
            <a:r>
              <a:rPr kumimoji="0" lang="es-CO" altLang="es-ES" sz="2400" b="0" i="0" u="none" strike="noStrike" cap="none" normalizeH="0" baseline="0" dirty="0" smtClean="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 y </a:t>
            </a:r>
            <a:r>
              <a:rPr kumimoji="0" lang="es-ES" altLang="es-ES" sz="2400" b="0" i="0" u="none" strike="noStrike" cap="none" normalizeH="0" baseline="0" dirty="0" smtClean="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(Olaya, 2018)</a:t>
            </a:r>
            <a:r>
              <a:rPr kumimoji="0" lang="es-CO" altLang="es-ES" sz="2400" b="0" i="0" u="none" strike="noStrike" cap="none" normalizeH="0" baseline="0" dirty="0" smtClean="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 esto significa </a:t>
            </a:r>
            <a:r>
              <a:rPr kumimoji="0" lang="es-CO" altLang="es-E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orbel" panose="020B0503020204020204" pitchFamily="34" charset="0"/>
                <a:ea typeface="Calibri" panose="020F0502020204030204" pitchFamily="34" charset="0"/>
                <a:cs typeface="Arial" panose="020B0604020202020204" pitchFamily="34" charset="0"/>
              </a:rPr>
              <a:t>un 40% en la mano de obra para recolectar el café </a:t>
            </a:r>
            <a:r>
              <a:rPr kumimoji="0" lang="es-CO" altLang="es-ES" sz="2400" b="0" i="0" u="none" strike="noStrike" cap="none" normalizeH="0" baseline="0" dirty="0" smtClean="0">
                <a:ln>
                  <a:noFill/>
                </a:ln>
                <a:solidFill>
                  <a:schemeClr val="tx1"/>
                </a:solidFill>
                <a:effectLst/>
                <a:latin typeface="Corbel" panose="020B0503020204020204" pitchFamily="34" charset="0"/>
                <a:ea typeface="Calibri" panose="020F0502020204030204" pitchFamily="34" charset="0"/>
                <a:cs typeface="Arial" panose="020B0604020202020204" pitchFamily="34" charset="0"/>
              </a:rPr>
              <a:t>y evitar que este se pierda</a:t>
            </a:r>
            <a:r>
              <a:rPr kumimoji="0" lang="es-ES" altLang="es-ES" sz="2400" b="0" i="0" u="none" strike="noStrike" cap="none" normalizeH="0" baseline="0" dirty="0" smtClean="0">
                <a:ln>
                  <a:noFill/>
                </a:ln>
                <a:solidFill>
                  <a:schemeClr val="tx1"/>
                </a:solidFill>
                <a:effectLst/>
                <a:latin typeface="Corbel" panose="020B0503020204020204" pitchFamily="34" charset="0"/>
              </a:rPr>
              <a:t>.</a:t>
            </a:r>
            <a:endParaRPr kumimoji="0" lang="es-ES" altLang="es-ES" sz="4000" b="0" i="0" u="none" strike="noStrike" cap="none" normalizeH="0" baseline="0" dirty="0" smtClean="0">
              <a:ln>
                <a:noFill/>
              </a:ln>
              <a:solidFill>
                <a:schemeClr val="tx1"/>
              </a:solidFill>
              <a:effectLst/>
              <a:latin typeface="Corbel" panose="020B0503020204020204" pitchFamily="34" charset="0"/>
            </a:endParaRPr>
          </a:p>
        </p:txBody>
      </p:sp>
      <p:sp>
        <p:nvSpPr>
          <p:cNvPr id="6" name="Marcador de pie de página 5"/>
          <p:cNvSpPr>
            <a:spLocks noGrp="1"/>
          </p:cNvSpPr>
          <p:nvPr>
            <p:ph type="ftr" sz="quarter" idx="12"/>
          </p:nvPr>
        </p:nvSpPr>
        <p:spPr/>
        <p:txBody>
          <a:bodyPr/>
          <a:lstStyle/>
          <a:p>
            <a:pPr rtl="0"/>
            <a:endParaRPr lang="es-ES" noProof="0"/>
          </a:p>
        </p:txBody>
      </p:sp>
    </p:spTree>
    <p:extLst>
      <p:ext uri="{BB962C8B-B14F-4D97-AF65-F5344CB8AC3E}">
        <p14:creationId xmlns:p14="http://schemas.microsoft.com/office/powerpoint/2010/main" val="4188921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4143" t="32621" r="-4143" b="5567"/>
          <a:stretch/>
        </p:blipFill>
        <p:spPr>
          <a:xfrm>
            <a:off x="5798761" y="864000"/>
            <a:ext cx="5928895" cy="5238647"/>
          </a:xfrm>
        </p:spPr>
      </p:pic>
      <p:sp>
        <p:nvSpPr>
          <p:cNvPr id="3" name="Título 2"/>
          <p:cNvSpPr>
            <a:spLocks noGrp="1"/>
          </p:cNvSpPr>
          <p:nvPr>
            <p:ph type="title"/>
          </p:nvPr>
        </p:nvSpPr>
        <p:spPr>
          <a:xfrm>
            <a:off x="432000" y="432000"/>
            <a:ext cx="5744756" cy="728060"/>
          </a:xfrm>
        </p:spPr>
        <p:txBody>
          <a:bodyPr/>
          <a:lstStyle/>
          <a:p>
            <a:pPr algn="ctr"/>
            <a:r>
              <a:rPr lang="es-ES" sz="4400" b="1" dirty="0" smtClean="0"/>
              <a:t>Reconfiguración del mapa cafetero.</a:t>
            </a:r>
            <a:endParaRPr lang="es-ES" sz="4400" b="1" dirty="0"/>
          </a:p>
        </p:txBody>
      </p:sp>
      <p:sp>
        <p:nvSpPr>
          <p:cNvPr id="4" name="Marcador de texto 3"/>
          <p:cNvSpPr>
            <a:spLocks noGrp="1"/>
          </p:cNvSpPr>
          <p:nvPr>
            <p:ph type="body" sz="quarter" idx="32"/>
          </p:nvPr>
        </p:nvSpPr>
        <p:spPr>
          <a:xfrm>
            <a:off x="704756" y="2754913"/>
            <a:ext cx="5472000" cy="2963500"/>
          </a:xfrm>
        </p:spPr>
        <p:txBody>
          <a:bodyPr/>
          <a:lstStyle/>
          <a:p>
            <a:r>
              <a:rPr lang="es-CO" sz="4000" dirty="0"/>
              <a:t>La escasez de mano de obra se documenta especialmente en las zonas tradicionales de producción </a:t>
            </a:r>
            <a:r>
              <a:rPr lang="es-CO" sz="4000" dirty="0" smtClean="0"/>
              <a:t>cafetera.</a:t>
            </a:r>
            <a:endParaRPr lang="es-ES" sz="4000" dirty="0"/>
          </a:p>
        </p:txBody>
      </p:sp>
      <p:sp>
        <p:nvSpPr>
          <p:cNvPr id="8" name="Marcador de pie de página 7"/>
          <p:cNvSpPr>
            <a:spLocks noGrp="1"/>
          </p:cNvSpPr>
          <p:nvPr>
            <p:ph type="ftr" sz="quarter" idx="13"/>
          </p:nvPr>
        </p:nvSpPr>
        <p:spPr/>
        <p:txBody>
          <a:bodyPr/>
          <a:lstStyle/>
          <a:p>
            <a:pPr rtl="0"/>
            <a:endParaRPr lang="es-ES" noProof="0"/>
          </a:p>
        </p:txBody>
      </p:sp>
    </p:spTree>
    <p:extLst>
      <p:ext uri="{BB962C8B-B14F-4D97-AF65-F5344CB8AC3E}">
        <p14:creationId xmlns:p14="http://schemas.microsoft.com/office/powerpoint/2010/main" val="276863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4400" b="1" dirty="0" smtClean="0">
                <a:effectLst>
                  <a:outerShdw blurRad="38100" dist="38100" dir="2700000" algn="tl">
                    <a:srgbClr val="000000">
                      <a:alpha val="43137"/>
                    </a:srgbClr>
                  </a:outerShdw>
                </a:effectLst>
              </a:rPr>
              <a:t>¿Por qué faltan manos para recoger café?</a:t>
            </a:r>
            <a:endParaRPr lang="es-ES" sz="4400" b="1" dirty="0">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281875" y="1784954"/>
            <a:ext cx="11328000" cy="5202699"/>
          </a:xfrm>
        </p:spPr>
        <p:txBody>
          <a:bodyPr/>
          <a:lstStyle/>
          <a:p>
            <a:pPr algn="just"/>
            <a:r>
              <a:rPr lang="es-CO" sz="2400" dirty="0" smtClean="0"/>
              <a:t>Dinámicas </a:t>
            </a:r>
            <a:r>
              <a:rPr lang="es-CO" sz="2400" dirty="0"/>
              <a:t>de migración campesina a las </a:t>
            </a:r>
            <a:r>
              <a:rPr lang="es-CO" sz="2400" dirty="0" smtClean="0"/>
              <a:t>ciudades (un </a:t>
            </a:r>
            <a:r>
              <a:rPr lang="es-CO" sz="2400" dirty="0"/>
              <a:t>fenómeno que atraviesa al </a:t>
            </a:r>
            <a:r>
              <a:rPr lang="es-CO" sz="2400" dirty="0" smtClean="0"/>
              <a:t>mundo) </a:t>
            </a:r>
            <a:r>
              <a:rPr lang="es-CO" sz="2400" dirty="0"/>
              <a:t>Bergquist </a:t>
            </a:r>
            <a:r>
              <a:rPr lang="es-ES" sz="2400" dirty="0"/>
              <a:t>(1988</a:t>
            </a:r>
            <a:r>
              <a:rPr lang="es-ES" sz="2400" dirty="0" smtClean="0"/>
              <a:t>).</a:t>
            </a:r>
            <a:endParaRPr lang="es-CO" sz="2400" dirty="0" smtClean="0"/>
          </a:p>
          <a:p>
            <a:pPr algn="just"/>
            <a:r>
              <a:rPr lang="es-CO" sz="2400" dirty="0"/>
              <a:t>E</a:t>
            </a:r>
            <a:r>
              <a:rPr lang="es-CO" sz="2400" dirty="0" smtClean="0"/>
              <a:t>xtrapolación </a:t>
            </a:r>
            <a:r>
              <a:rPr lang="es-CO" sz="2400" dirty="0"/>
              <a:t>de las oportunidades laborales en el </a:t>
            </a:r>
            <a:r>
              <a:rPr lang="es-CO" sz="2400" dirty="0" smtClean="0"/>
              <a:t>campo: </a:t>
            </a:r>
            <a:r>
              <a:rPr lang="es-CO" sz="2400" dirty="0"/>
              <a:t>precarias condiciones de trabajo; </a:t>
            </a:r>
            <a:r>
              <a:rPr lang="es-CO" sz="2400" dirty="0" smtClean="0"/>
              <a:t> </a:t>
            </a:r>
            <a:r>
              <a:rPr lang="es-CO" sz="2400" dirty="0"/>
              <a:t>alta informalidad; </a:t>
            </a:r>
            <a:r>
              <a:rPr lang="es-CO" sz="2400" dirty="0" smtClean="0"/>
              <a:t> </a:t>
            </a:r>
            <a:r>
              <a:rPr lang="es-CO" sz="2400" dirty="0"/>
              <a:t>bajos </a:t>
            </a:r>
            <a:r>
              <a:rPr lang="es-CO" sz="2400" dirty="0" smtClean="0"/>
              <a:t>salarios.</a:t>
            </a:r>
          </a:p>
          <a:p>
            <a:pPr algn="just"/>
            <a:r>
              <a:rPr lang="es-CO" sz="2400" dirty="0" smtClean="0"/>
              <a:t>Pérdida </a:t>
            </a:r>
            <a:r>
              <a:rPr lang="es-CO" sz="2400" dirty="0"/>
              <a:t>del atractivo económico en las antiguas regiones </a:t>
            </a:r>
            <a:r>
              <a:rPr lang="es-CO" sz="2400" dirty="0" smtClean="0"/>
              <a:t>cafeteras.</a:t>
            </a:r>
          </a:p>
          <a:p>
            <a:pPr algn="just"/>
            <a:r>
              <a:rPr lang="es-CO" sz="2400" dirty="0"/>
              <a:t>M</a:t>
            </a:r>
            <a:r>
              <a:rPr lang="es-CO" sz="2400" dirty="0" smtClean="0"/>
              <a:t>enor </a:t>
            </a:r>
            <a:r>
              <a:rPr lang="es-CO" sz="2400" dirty="0"/>
              <a:t>rentabilidad del café como resultado de la baja productividad y el deterioro de los precios del </a:t>
            </a:r>
            <a:r>
              <a:rPr lang="es-CO" sz="2400" dirty="0" smtClean="0"/>
              <a:t>grano.</a:t>
            </a:r>
          </a:p>
          <a:p>
            <a:pPr algn="just"/>
            <a:r>
              <a:rPr lang="es-CO" sz="2400" dirty="0"/>
              <a:t>I</a:t>
            </a:r>
            <a:r>
              <a:rPr lang="es-CO" sz="2400" dirty="0" smtClean="0"/>
              <a:t>mpacto </a:t>
            </a:r>
            <a:r>
              <a:rPr lang="es-CO" sz="2400" dirty="0"/>
              <a:t>de la violencia en las regiones </a:t>
            </a:r>
            <a:r>
              <a:rPr lang="es-CO" sz="2400" dirty="0" smtClean="0"/>
              <a:t>cafeteras.</a:t>
            </a:r>
          </a:p>
          <a:p>
            <a:pPr algn="just"/>
            <a:r>
              <a:rPr lang="es-CO" sz="2400" dirty="0" smtClean="0"/>
              <a:t>La </a:t>
            </a:r>
            <a:r>
              <a:rPr lang="es-CO" sz="2400" dirty="0"/>
              <a:t>brecha y la desigualdad entre </a:t>
            </a:r>
            <a:r>
              <a:rPr lang="es-CO" sz="2400" dirty="0" smtClean="0"/>
              <a:t>campo-ciudad (</a:t>
            </a:r>
            <a:r>
              <a:rPr lang="es-CO" sz="2400" dirty="0"/>
              <a:t>se sobrepone la pobreza y la exclusión social como un factor esencial y como una motivación para la migración del medio </a:t>
            </a:r>
            <a:r>
              <a:rPr lang="es-CO" sz="2400" dirty="0" smtClean="0"/>
              <a:t>rural).</a:t>
            </a:r>
          </a:p>
          <a:p>
            <a:pPr algn="just"/>
            <a:r>
              <a:rPr lang="es-CO" sz="2400" i="1" dirty="0"/>
              <a:t>U</a:t>
            </a:r>
            <a:r>
              <a:rPr lang="es-CO" sz="2400" i="1" dirty="0" smtClean="0"/>
              <a:t>rbanización </a:t>
            </a:r>
            <a:r>
              <a:rPr lang="es-CO" sz="2400" i="1" dirty="0"/>
              <a:t>de la mano de obra cafetera</a:t>
            </a:r>
            <a:r>
              <a:rPr lang="es-CO" sz="2400" dirty="0"/>
              <a:t> y la influencia de los salarios y las actividades económicas urbanas sobre el mundo </a:t>
            </a:r>
            <a:r>
              <a:rPr lang="es-CO" sz="2400" dirty="0" smtClean="0"/>
              <a:t>rural. </a:t>
            </a:r>
            <a:r>
              <a:rPr lang="es-CO" sz="2400" dirty="0"/>
              <a:t>Silvia Botello </a:t>
            </a:r>
            <a:r>
              <a:rPr lang="es-ES" sz="2400" dirty="0"/>
              <a:t>(2010</a:t>
            </a:r>
            <a:r>
              <a:rPr lang="es-ES" sz="2400" dirty="0" smtClean="0"/>
              <a:t>)</a:t>
            </a:r>
            <a:endParaRPr lang="es-ES" sz="2400" dirty="0"/>
          </a:p>
          <a:p>
            <a:endParaRPr lang="es-ES" sz="1600" dirty="0"/>
          </a:p>
        </p:txBody>
      </p:sp>
    </p:spTree>
    <p:extLst>
      <p:ext uri="{BB962C8B-B14F-4D97-AF65-F5344CB8AC3E}">
        <p14:creationId xmlns:p14="http://schemas.microsoft.com/office/powerpoint/2010/main" val="278396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656" y="186341"/>
            <a:ext cx="11328000" cy="432000"/>
          </a:xfrm>
        </p:spPr>
        <p:txBody>
          <a:bodyPr/>
          <a:lstStyle/>
          <a:p>
            <a:r>
              <a:rPr lang="es-CO" b="1" dirty="0">
                <a:effectLst>
                  <a:outerShdw blurRad="38100" dist="38100" dir="2700000" algn="tl">
                    <a:srgbClr val="000000">
                      <a:alpha val="43137"/>
                    </a:srgbClr>
                  </a:outerShdw>
                </a:effectLst>
              </a:rPr>
              <a:t>E</a:t>
            </a:r>
            <a:r>
              <a:rPr lang="es-CO" b="1" dirty="0" smtClean="0">
                <a:effectLst>
                  <a:outerShdw blurRad="38100" dist="38100" dir="2700000" algn="tl">
                    <a:srgbClr val="000000">
                      <a:alpha val="43137"/>
                    </a:srgbClr>
                  </a:outerShdw>
                </a:effectLst>
              </a:rPr>
              <a:t>stancamiento </a:t>
            </a:r>
            <a:r>
              <a:rPr lang="es-CO" b="1" dirty="0">
                <a:effectLst>
                  <a:outerShdw blurRad="38100" dist="38100" dir="2700000" algn="tl">
                    <a:srgbClr val="000000">
                      <a:alpha val="43137"/>
                    </a:srgbClr>
                  </a:outerShdw>
                </a:effectLst>
              </a:rPr>
              <a:t>demográfico y </a:t>
            </a:r>
            <a:r>
              <a:rPr lang="es-CO" b="1" dirty="0" smtClean="0">
                <a:effectLst>
                  <a:outerShdw blurRad="38100" dist="38100" dir="2700000" algn="tl">
                    <a:srgbClr val="000000">
                      <a:alpha val="43137"/>
                    </a:srgbClr>
                  </a:outerShdw>
                </a:effectLst>
              </a:rPr>
              <a:t>envejecimiento </a:t>
            </a:r>
            <a:r>
              <a:rPr lang="es-CO" b="1" dirty="0">
                <a:effectLst>
                  <a:outerShdw blurRad="38100" dist="38100" dir="2700000" algn="tl">
                    <a:srgbClr val="000000">
                      <a:alpha val="43137"/>
                    </a:srgbClr>
                  </a:outerShdw>
                </a:effectLst>
              </a:rPr>
              <a:t>de la </a:t>
            </a:r>
            <a:r>
              <a:rPr lang="es-CO" b="1" dirty="0" smtClean="0">
                <a:effectLst>
                  <a:outerShdw blurRad="38100" dist="38100" dir="2700000" algn="tl">
                    <a:srgbClr val="000000">
                      <a:alpha val="43137"/>
                    </a:srgbClr>
                  </a:outerShdw>
                </a:effectLst>
              </a:rPr>
              <a:t>población.</a:t>
            </a:r>
            <a:endParaRPr lang="es-ES" b="1" dirty="0">
              <a:effectLst>
                <a:outerShdw blurRad="38100" dist="38100" dir="2700000" algn="tl">
                  <a:srgbClr val="000000">
                    <a:alpha val="43137"/>
                  </a:srgbClr>
                </a:outerShdw>
              </a:effectLst>
            </a:endParaRPr>
          </a:p>
        </p:txBody>
      </p:sp>
      <p:pic>
        <p:nvPicPr>
          <p:cNvPr id="5" name="Marcador de contenido 4"/>
          <p:cNvPicPr>
            <a:picLocks noGrp="1" noChangeAspect="1"/>
          </p:cNvPicPr>
          <p:nvPr>
            <p:ph idx="1"/>
          </p:nvPr>
        </p:nvPicPr>
        <p:blipFill rotWithShape="1">
          <a:blip r:embed="rId3">
            <a:extLst>
              <a:ext uri="{28A0092B-C50C-407E-A947-70E740481C1C}">
                <a14:useLocalDpi xmlns:a14="http://schemas.microsoft.com/office/drawing/2010/main" val="0"/>
              </a:ext>
            </a:extLst>
          </a:blip>
          <a:srcRect b="53847"/>
          <a:stretch/>
        </p:blipFill>
        <p:spPr>
          <a:xfrm>
            <a:off x="174464" y="896639"/>
            <a:ext cx="5889192" cy="5740618"/>
          </a:xfrm>
        </p:spPr>
      </p:pic>
      <p:sp>
        <p:nvSpPr>
          <p:cNvPr id="6" name="CuadroTexto 5"/>
          <p:cNvSpPr txBox="1"/>
          <p:nvPr/>
        </p:nvSpPr>
        <p:spPr>
          <a:xfrm>
            <a:off x="6237027" y="896639"/>
            <a:ext cx="5490629" cy="5232202"/>
          </a:xfrm>
          <a:prstGeom prst="rect">
            <a:avLst/>
          </a:prstGeom>
          <a:noFill/>
        </p:spPr>
        <p:txBody>
          <a:bodyPr wrap="square" rtlCol="0">
            <a:spAutoFit/>
          </a:bodyPr>
          <a:lstStyle/>
          <a:p>
            <a:r>
              <a:rPr lang="es-ES" sz="2800" b="1" dirty="0" smtClean="0">
                <a:effectLst>
                  <a:outerShdw blurRad="38100" dist="38100" dir="2700000" algn="tl">
                    <a:srgbClr val="000000">
                      <a:alpha val="43137"/>
                    </a:srgbClr>
                  </a:outerShdw>
                </a:effectLst>
              </a:rPr>
              <a:t>Hace falta un relevo generacional:</a:t>
            </a:r>
          </a:p>
          <a:p>
            <a:endParaRPr lang="es-ES" dirty="0"/>
          </a:p>
          <a:p>
            <a:pPr marL="285750" indent="-285750">
              <a:buFont typeface="Arial" panose="020B0604020202020204" pitchFamily="34" charset="0"/>
              <a:buChar char="•"/>
            </a:pPr>
            <a:r>
              <a:rPr lang="es-CO" sz="2400" dirty="0" smtClean="0"/>
              <a:t>En el Tercer </a:t>
            </a:r>
            <a:r>
              <a:rPr lang="es-CO" sz="2400" dirty="0"/>
              <a:t>Censo Nacional Agropecuario (CNA) </a:t>
            </a:r>
            <a:r>
              <a:rPr lang="es-ES" sz="2400" dirty="0"/>
              <a:t>(2014</a:t>
            </a:r>
            <a:r>
              <a:rPr lang="es-ES" sz="2400" dirty="0" smtClean="0"/>
              <a:t>)</a:t>
            </a:r>
            <a:r>
              <a:rPr lang="es-CO" sz="2400" dirty="0" smtClean="0"/>
              <a:t> </a:t>
            </a:r>
            <a:r>
              <a:rPr lang="es-CO" sz="2400" dirty="0"/>
              <a:t>la población del campo colombiano descendió de siete a cinco millones de </a:t>
            </a:r>
            <a:r>
              <a:rPr lang="es-CO" sz="2400" dirty="0" smtClean="0"/>
              <a:t>personas.</a:t>
            </a:r>
          </a:p>
          <a:p>
            <a:pPr marL="285750" indent="-285750">
              <a:buFont typeface="Arial" panose="020B0604020202020204" pitchFamily="34" charset="0"/>
              <a:buChar char="•"/>
            </a:pPr>
            <a:endParaRPr lang="es-CO" sz="2400" dirty="0"/>
          </a:p>
          <a:p>
            <a:pPr marL="285750" indent="-285750">
              <a:buFont typeface="Arial" panose="020B0604020202020204" pitchFamily="34" charset="0"/>
              <a:buChar char="•"/>
            </a:pPr>
            <a:r>
              <a:rPr lang="es-CO" sz="2400" dirty="0"/>
              <a:t>S</a:t>
            </a:r>
            <a:r>
              <a:rPr lang="es-CO" sz="2400" dirty="0" smtClean="0"/>
              <a:t>e </a:t>
            </a:r>
            <a:r>
              <a:rPr lang="es-CO" sz="2400" dirty="0"/>
              <a:t>redujo el número de habitantes en hogares rurales, pasando de 4 a 3 </a:t>
            </a:r>
            <a:r>
              <a:rPr lang="es-CO" sz="2400" dirty="0" smtClean="0"/>
              <a:t>personas/hogar.</a:t>
            </a:r>
          </a:p>
          <a:p>
            <a:pPr marL="285750" indent="-285750">
              <a:buFont typeface="Arial" panose="020B0604020202020204" pitchFamily="34" charset="0"/>
              <a:buChar char="•"/>
            </a:pPr>
            <a:endParaRPr lang="es-CO" sz="2400" dirty="0"/>
          </a:p>
          <a:p>
            <a:pPr marL="285750" indent="-285750">
              <a:buFont typeface="Arial" panose="020B0604020202020204" pitchFamily="34" charset="0"/>
              <a:buChar char="•"/>
            </a:pPr>
            <a:r>
              <a:rPr lang="es-CO" sz="2400" dirty="0"/>
              <a:t>E</a:t>
            </a:r>
            <a:r>
              <a:rPr lang="es-CO" sz="2400" dirty="0" smtClean="0"/>
              <a:t>l </a:t>
            </a:r>
            <a:r>
              <a:rPr lang="es-CO" sz="2400" dirty="0"/>
              <a:t>promedio de edad en la zona rural dispersa predominó el grupo etario de 40 a 54 </a:t>
            </a:r>
            <a:r>
              <a:rPr lang="es-CO" sz="2400" dirty="0" smtClean="0"/>
              <a:t>años.</a:t>
            </a:r>
            <a:endParaRPr lang="es-ES" sz="2400" dirty="0"/>
          </a:p>
        </p:txBody>
      </p:sp>
      <p:sp>
        <p:nvSpPr>
          <p:cNvPr id="7" name="Marcador de pie de página 6"/>
          <p:cNvSpPr>
            <a:spLocks noGrp="1"/>
          </p:cNvSpPr>
          <p:nvPr>
            <p:ph type="ftr" sz="quarter" idx="11"/>
          </p:nvPr>
        </p:nvSpPr>
        <p:spPr>
          <a:xfrm rot="10800000" flipV="1">
            <a:off x="6696321" y="6318913"/>
            <a:ext cx="4917923" cy="358518"/>
          </a:xfrm>
        </p:spPr>
        <p:txBody>
          <a:bodyPr/>
          <a:lstStyle/>
          <a:p>
            <a:r>
              <a:rPr lang="es-ES" dirty="0" smtClean="0"/>
              <a:t>Reporte de envejecimiento y porcentaje de la población según el departamento con relación a la recolección del Censo Nacional de Población y Vivienda (CNPV) 2018. (El Tiempo, 2018)</a:t>
            </a:r>
            <a:endParaRPr lang="en-US" dirty="0"/>
          </a:p>
        </p:txBody>
      </p:sp>
      <p:sp>
        <p:nvSpPr>
          <p:cNvPr id="8" name="Rectángulo redondeado 7"/>
          <p:cNvSpPr/>
          <p:nvPr/>
        </p:nvSpPr>
        <p:spPr>
          <a:xfrm>
            <a:off x="495191" y="1992572"/>
            <a:ext cx="596630" cy="1323834"/>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ln w="76200">
                <a:solidFill>
                  <a:schemeClr val="tx1"/>
                </a:solidFill>
              </a:ln>
              <a:effectLst>
                <a:glow rad="228600">
                  <a:schemeClr val="accent2">
                    <a:satMod val="175000"/>
                    <a:alpha val="40000"/>
                  </a:schemeClr>
                </a:glow>
              </a:effectLst>
            </a:endParaRPr>
          </a:p>
        </p:txBody>
      </p:sp>
    </p:spTree>
    <p:extLst>
      <p:ext uri="{BB962C8B-B14F-4D97-AF65-F5344CB8AC3E}">
        <p14:creationId xmlns:p14="http://schemas.microsoft.com/office/powerpoint/2010/main" val="3211075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2"/>
          </p:nvPr>
        </p:nvSpPr>
        <p:spPr>
          <a:xfrm>
            <a:off x="159044" y="6361483"/>
            <a:ext cx="12192179" cy="325920"/>
          </a:xfrm>
        </p:spPr>
        <p:txBody>
          <a:bodyPr/>
          <a:lstStyle/>
          <a:p>
            <a:r>
              <a:rPr lang="es-CO" dirty="0"/>
              <a:t>Distribución (%) de los productores residentes en el área rural dispersa censada según edad y sexo. Total Nacional. </a:t>
            </a:r>
            <a:r>
              <a:rPr lang="es-ES" dirty="0"/>
              <a:t>(Departamento Administrativo Nacional de Estadística (DANE), 2014)</a:t>
            </a:r>
            <a:endParaRPr lang="es-ES" noProof="0" dirty="0"/>
          </a:p>
        </p:txBody>
      </p:sp>
      <p:pic>
        <p:nvPicPr>
          <p:cNvPr id="3" name="Imagen 2"/>
          <p:cNvPicPr/>
          <p:nvPr/>
        </p:nvPicPr>
        <p:blipFill rotWithShape="1">
          <a:blip r:embed="rId2">
            <a:extLst>
              <a:ext uri="{28A0092B-C50C-407E-A947-70E740481C1C}">
                <a14:useLocalDpi xmlns:a14="http://schemas.microsoft.com/office/drawing/2010/main" val="0"/>
              </a:ext>
            </a:extLst>
          </a:blip>
          <a:srcRect l="21727" t="19320" r="40612" b="5281"/>
          <a:stretch/>
        </p:blipFill>
        <p:spPr bwMode="auto">
          <a:xfrm>
            <a:off x="2674961" y="0"/>
            <a:ext cx="6346208" cy="6361483"/>
          </a:xfrm>
          <a:prstGeom prst="rect">
            <a:avLst/>
          </a:prstGeom>
          <a:ln>
            <a:noFill/>
          </a:ln>
          <a:extLst>
            <a:ext uri="{53640926-AAD7-44D8-BBD7-CCE9431645EC}">
              <a14:shadowObscured xmlns:a14="http://schemas.microsoft.com/office/drawing/2010/main"/>
            </a:ext>
          </a:extLst>
        </p:spPr>
      </p:pic>
      <p:sp>
        <p:nvSpPr>
          <p:cNvPr id="4" name="Rectángulo redondeado 3"/>
          <p:cNvSpPr/>
          <p:nvPr/>
        </p:nvSpPr>
        <p:spPr>
          <a:xfrm>
            <a:off x="3879836" y="2251879"/>
            <a:ext cx="596630" cy="1323834"/>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ln w="76200">
                <a:solidFill>
                  <a:schemeClr val="tx1"/>
                </a:solidFill>
              </a:ln>
              <a:effectLst>
                <a:glow rad="228600">
                  <a:schemeClr val="accent2">
                    <a:satMod val="175000"/>
                    <a:alpha val="40000"/>
                  </a:schemeClr>
                </a:glow>
              </a:effectLst>
            </a:endParaRPr>
          </a:p>
        </p:txBody>
      </p:sp>
    </p:spTree>
    <p:extLst>
      <p:ext uri="{BB962C8B-B14F-4D97-AF65-F5344CB8AC3E}">
        <p14:creationId xmlns:p14="http://schemas.microsoft.com/office/powerpoint/2010/main" val="2447348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163" y="1036911"/>
            <a:ext cx="11328000" cy="432000"/>
          </a:xfrm>
        </p:spPr>
        <p:txBody>
          <a:bodyPr>
            <a:normAutofit fontScale="90000"/>
          </a:bodyPr>
          <a:lstStyle/>
          <a:p>
            <a:pPr algn="r"/>
            <a:r>
              <a:rPr lang="es-CO" sz="6600" dirty="0" smtClean="0">
                <a:effectLst>
                  <a:outerShdw blurRad="38100" dist="38100" dir="2700000" algn="tl">
                    <a:srgbClr val="000000">
                      <a:alpha val="43137"/>
                    </a:srgbClr>
                  </a:outerShdw>
                </a:effectLst>
              </a:rPr>
              <a:t>El VIEJO CALDAS: el reflejo de una crisis estructural</a:t>
            </a:r>
            <a:endParaRPr lang="es-CO" sz="660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024127" y="2553286"/>
            <a:ext cx="9720073" cy="4023360"/>
          </a:xfrm>
        </p:spPr>
        <p:txBody>
          <a:bodyPr>
            <a:noAutofit/>
          </a:bodyPr>
          <a:lstStyle/>
          <a:p>
            <a:pPr>
              <a:buFont typeface="Arial" panose="020B0604020202020204" pitchFamily="34" charset="0"/>
              <a:buChar char="•"/>
            </a:pPr>
            <a:r>
              <a:rPr lang="es-CO" sz="4000" dirty="0" smtClean="0"/>
              <a:t>Unidad histórico espacial.</a:t>
            </a:r>
          </a:p>
          <a:p>
            <a:pPr>
              <a:buFont typeface="Arial" panose="020B0604020202020204" pitchFamily="34" charset="0"/>
              <a:buChar char="•"/>
            </a:pPr>
            <a:r>
              <a:rPr lang="es-CO" sz="4000" dirty="0" smtClean="0"/>
              <a:t>Estudios regionales (Charles </a:t>
            </a:r>
            <a:r>
              <a:rPr lang="es-CO" sz="4000" dirty="0" err="1" smtClean="0"/>
              <a:t>Bergquist</a:t>
            </a:r>
            <a:r>
              <a:rPr lang="es-CO" sz="4000" dirty="0" smtClean="0"/>
              <a:t>): aspectos populares de la acción y la dinámicas de las fuerzas económicas, sociales políticas y culturales de la sociedad cafetera.</a:t>
            </a:r>
          </a:p>
          <a:p>
            <a:pPr>
              <a:buFont typeface="Arial" panose="020B0604020202020204" pitchFamily="34" charset="0"/>
              <a:buChar char="•"/>
            </a:pPr>
            <a:r>
              <a:rPr lang="es-CO" sz="4000" dirty="0" smtClean="0"/>
              <a:t>Aculturación cafetera. (Márquez Quintero, 2000)</a:t>
            </a:r>
            <a:endParaRPr lang="es-CO" sz="4000" dirty="0"/>
          </a:p>
        </p:txBody>
      </p:sp>
    </p:spTree>
    <p:extLst>
      <p:ext uri="{BB962C8B-B14F-4D97-AF65-F5344CB8AC3E}">
        <p14:creationId xmlns:p14="http://schemas.microsoft.com/office/powerpoint/2010/main" val="41523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60F281-4FF6-4617-A809-AC9C15ECF18A}"/>
              </a:ext>
            </a:extLst>
          </p:cNvPr>
          <p:cNvSpPr>
            <a:spLocks noGrp="1"/>
          </p:cNvSpPr>
          <p:nvPr>
            <p:ph type="title"/>
          </p:nvPr>
        </p:nvSpPr>
        <p:spPr>
          <a:xfrm>
            <a:off x="431999" y="432000"/>
            <a:ext cx="8130903" cy="432000"/>
          </a:xfrm>
        </p:spPr>
        <p:txBody>
          <a:bodyPr rtlCol="0"/>
          <a:lstStyle/>
          <a:p>
            <a:pPr rtl="0"/>
            <a:r>
              <a:rPr lang="es-ES" sz="4400" dirty="0" smtClean="0">
                <a:effectLst>
                  <a:outerShdw blurRad="38100" dist="38100" dir="2700000" algn="tl">
                    <a:srgbClr val="000000">
                      <a:alpha val="43137"/>
                    </a:srgbClr>
                  </a:outerShdw>
                </a:effectLst>
              </a:rPr>
              <a:t>Aculturación de la cultura cafetera</a:t>
            </a:r>
            <a:endParaRPr lang="es-ES" sz="4400" dirty="0">
              <a:effectLst>
                <a:outerShdw blurRad="38100" dist="38100" dir="2700000" algn="tl">
                  <a:srgbClr val="000000">
                    <a:alpha val="43137"/>
                  </a:srgbClr>
                </a:outerShdw>
              </a:effectLst>
            </a:endParaRPr>
          </a:p>
        </p:txBody>
      </p:sp>
      <p:sp>
        <p:nvSpPr>
          <p:cNvPr id="3" name="Marcador de texto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1259115" y="950462"/>
            <a:ext cx="5472000" cy="360000"/>
          </a:xfrm>
        </p:spPr>
        <p:txBody>
          <a:bodyPr rtlCol="0"/>
          <a:lstStyle/>
          <a:p>
            <a:pPr algn="ctr"/>
            <a:r>
              <a:rPr lang="es-CO" b="1" dirty="0"/>
              <a:t>T</a:t>
            </a:r>
            <a:r>
              <a:rPr lang="es-CO" b="1" dirty="0" smtClean="0"/>
              <a:t>rasformación </a:t>
            </a:r>
            <a:r>
              <a:rPr lang="es-CO" b="1" dirty="0"/>
              <a:t>de la cultura cafetera</a:t>
            </a:r>
            <a:endParaRPr lang="es-ES" b="1" dirty="0"/>
          </a:p>
        </p:txBody>
      </p:sp>
      <p:sp>
        <p:nvSpPr>
          <p:cNvPr id="4" name="Marcador de contenido 3">
            <a:extLst>
              <a:ext uri="{FF2B5EF4-FFF2-40B4-BE49-F238E27FC236}">
                <a16:creationId xmlns="" xmlns:a16="http://schemas.microsoft.com/office/drawing/2014/main" id="{D355C61F-C8F1-4977-8E1F-F16C0D9EA88C}"/>
              </a:ext>
            </a:extLst>
          </p:cNvPr>
          <p:cNvSpPr>
            <a:spLocks noGrp="1"/>
          </p:cNvSpPr>
          <p:nvPr>
            <p:ph sz="half" idx="1"/>
          </p:nvPr>
        </p:nvSpPr>
        <p:spPr>
          <a:xfrm>
            <a:off x="174171" y="1999451"/>
            <a:ext cx="6213525" cy="4929120"/>
          </a:xfrm>
        </p:spPr>
        <p:txBody>
          <a:bodyPr rtlCol="0"/>
          <a:lstStyle/>
          <a:p>
            <a:pPr algn="just"/>
            <a:r>
              <a:rPr lang="es-CO" sz="3600" dirty="0"/>
              <a:t>La familia, institución social </a:t>
            </a:r>
            <a:r>
              <a:rPr lang="es-CO" sz="3200" dirty="0"/>
              <a:t>motor de la economía campesina cafetera, se halla </a:t>
            </a:r>
            <a:r>
              <a:rPr lang="es-CO" sz="3200" dirty="0" smtClean="0"/>
              <a:t>erosionada</a:t>
            </a:r>
            <a:r>
              <a:rPr lang="es-ES" sz="2000" dirty="0" smtClean="0"/>
              <a:t>.</a:t>
            </a:r>
          </a:p>
          <a:p>
            <a:pPr algn="just"/>
            <a:r>
              <a:rPr lang="es-ES" sz="2800" dirty="0" smtClean="0"/>
              <a:t>Nuevas generaciones desvinculadas de la actividad productiva y </a:t>
            </a:r>
            <a:r>
              <a:rPr lang="es-CO" sz="2800" dirty="0"/>
              <a:t>sucumben ante las formas de vida ajenas a la caficultura</a:t>
            </a:r>
            <a:r>
              <a:rPr lang="es-CO" sz="2800" dirty="0" smtClean="0"/>
              <a:t>.</a:t>
            </a:r>
          </a:p>
          <a:p>
            <a:pPr algn="just"/>
            <a:r>
              <a:rPr lang="es-CO" sz="2800" dirty="0" smtClean="0"/>
              <a:t>Actividades </a:t>
            </a:r>
            <a:r>
              <a:rPr lang="es-CO" sz="2800" dirty="0"/>
              <a:t>informales en las zonas urbanas que les prometen mejores ingresos que el duro trabajo en la parcela </a:t>
            </a:r>
            <a:r>
              <a:rPr lang="es-CO" sz="2800" dirty="0" smtClean="0"/>
              <a:t>familiar.</a:t>
            </a:r>
            <a:endParaRPr lang="es-ES" sz="2800" dirty="0"/>
          </a:p>
        </p:txBody>
      </p:sp>
      <p:pic>
        <p:nvPicPr>
          <p:cNvPr id="9" name="Marcador de posición de imagen 8">
            <a:extLst>
              <a:ext uri="{FF2B5EF4-FFF2-40B4-BE49-F238E27FC236}">
                <a16:creationId xmlns="" xmlns:a16="http://schemas.microsoft.com/office/drawing/2014/main" id="{52FD3342-E198-5348-9EE9-579E8FFF9DD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387696" y="1999451"/>
            <a:ext cx="4904790" cy="3678592"/>
          </a:xfrm>
        </p:spPr>
      </p:pic>
      <p:sp>
        <p:nvSpPr>
          <p:cNvPr id="15" name="Forma libre 5" descr="Énfasis de imagen sin relleno">
            <a:extLst>
              <a:ext uri="{FF2B5EF4-FFF2-40B4-BE49-F238E27FC236}">
                <a16:creationId xmlns=""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16" name="Forma libre 5" descr="Énfasis de imagen sólido">
            <a:extLst>
              <a:ext uri="{FF2B5EF4-FFF2-40B4-BE49-F238E27FC236}">
                <a16:creationId xmlns=""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p:cNvPicPr>
            <a:picLocks noGrp="1" noChangeAspect="1"/>
          </p:cNvPicPr>
          <p:nvPr>
            <p:ph type="pic" sz="quarter" idx="36"/>
          </p:nvPr>
        </p:nvPicPr>
        <p:blipFill>
          <a:blip r:embed="rId3">
            <a:extLst>
              <a:ext uri="{28A0092B-C50C-407E-A947-70E740481C1C}">
                <a14:useLocalDpi xmlns:a14="http://schemas.microsoft.com/office/drawing/2010/main" val="0"/>
              </a:ext>
            </a:extLst>
          </a:blip>
          <a:srcRect t="3631" b="3631"/>
          <a:stretch>
            <a:fillRect/>
          </a:stretch>
        </p:blipFill>
        <p:spPr/>
      </p:pic>
      <p:sp>
        <p:nvSpPr>
          <p:cNvPr id="3" name="Título 2"/>
          <p:cNvSpPr>
            <a:spLocks noGrp="1"/>
          </p:cNvSpPr>
          <p:nvPr>
            <p:ph type="title"/>
          </p:nvPr>
        </p:nvSpPr>
        <p:spPr/>
        <p:txBody>
          <a:bodyPr/>
          <a:lstStyle/>
          <a:p>
            <a:pPr algn="ctr"/>
            <a:r>
              <a:rPr lang="es-CO" sz="4000" dirty="0" smtClean="0">
                <a:effectLst>
                  <a:outerShdw blurRad="38100" dist="38100" dir="2700000" algn="tl">
                    <a:srgbClr val="000000">
                      <a:alpha val="43137"/>
                    </a:srgbClr>
                  </a:outerShdw>
                </a:effectLst>
              </a:rPr>
              <a:t>Arquetipo </a:t>
            </a:r>
            <a:r>
              <a:rPr lang="es-CO" sz="4000" dirty="0">
                <a:effectLst>
                  <a:outerShdw blurRad="38100" dist="38100" dir="2700000" algn="tl">
                    <a:srgbClr val="000000">
                      <a:alpha val="43137"/>
                    </a:srgbClr>
                  </a:outerShdw>
                </a:effectLst>
              </a:rPr>
              <a:t>de cafetero </a:t>
            </a:r>
            <a:endParaRPr lang="es-ES" sz="4000" dirty="0">
              <a:effectLst>
                <a:outerShdw blurRad="38100" dist="38100" dir="2700000" algn="tl">
                  <a:srgbClr val="000000">
                    <a:alpha val="43137"/>
                  </a:srgbClr>
                </a:outerShdw>
              </a:effectLst>
            </a:endParaRPr>
          </a:p>
        </p:txBody>
      </p:sp>
      <p:sp>
        <p:nvSpPr>
          <p:cNvPr id="5" name="Marcador de contenido 4"/>
          <p:cNvSpPr>
            <a:spLocks noGrp="1"/>
          </p:cNvSpPr>
          <p:nvPr>
            <p:ph sz="half" idx="1"/>
          </p:nvPr>
        </p:nvSpPr>
        <p:spPr>
          <a:xfrm>
            <a:off x="431801" y="1195753"/>
            <a:ext cx="5472000" cy="5481677"/>
          </a:xfrm>
        </p:spPr>
        <p:txBody>
          <a:bodyPr/>
          <a:lstStyle/>
          <a:p>
            <a:r>
              <a:rPr lang="es-CO" sz="3200" dirty="0" smtClean="0"/>
              <a:t>Carriel.</a:t>
            </a:r>
          </a:p>
          <a:p>
            <a:r>
              <a:rPr lang="es-CO" sz="3200" dirty="0" smtClean="0"/>
              <a:t>Ruana.</a:t>
            </a:r>
          </a:p>
          <a:p>
            <a:r>
              <a:rPr lang="es-CO" sz="3200" dirty="0" smtClean="0"/>
              <a:t>Sombrero aguadeño.</a:t>
            </a:r>
          </a:p>
          <a:p>
            <a:r>
              <a:rPr lang="es-CO" sz="3200" dirty="0"/>
              <a:t>F</a:t>
            </a:r>
            <a:r>
              <a:rPr lang="es-CO" sz="3200" dirty="0" smtClean="0"/>
              <a:t>uerte personalidad.</a:t>
            </a:r>
          </a:p>
          <a:p>
            <a:r>
              <a:rPr lang="es-CO" sz="3200" dirty="0" smtClean="0"/>
              <a:t>Piel cetrina.</a:t>
            </a:r>
          </a:p>
          <a:p>
            <a:r>
              <a:rPr lang="es-CO" sz="3200" dirty="0" smtClean="0"/>
              <a:t>Mirada orgullosa.</a:t>
            </a:r>
            <a:endParaRPr lang="es-CO" sz="3200" dirty="0"/>
          </a:p>
          <a:p>
            <a:r>
              <a:rPr lang="es-CO" sz="3200" dirty="0" smtClean="0"/>
              <a:t> </a:t>
            </a:r>
            <a:r>
              <a:rPr lang="es-CO" sz="3200" dirty="0"/>
              <a:t>I</a:t>
            </a:r>
            <a:r>
              <a:rPr lang="es-CO" sz="3200" dirty="0" smtClean="0"/>
              <a:t>nquebrantables </a:t>
            </a:r>
            <a:r>
              <a:rPr lang="es-CO" sz="3200" dirty="0"/>
              <a:t>principios </a:t>
            </a:r>
            <a:r>
              <a:rPr lang="es-CO" sz="3200" dirty="0" smtClean="0"/>
              <a:t>católicos.</a:t>
            </a:r>
          </a:p>
          <a:p>
            <a:r>
              <a:rPr lang="es-CO" sz="3200" dirty="0"/>
              <a:t>P</a:t>
            </a:r>
            <a:r>
              <a:rPr lang="es-CO" sz="3200" dirty="0" smtClean="0"/>
              <a:t>ersonalidad tesonera, </a:t>
            </a:r>
            <a:r>
              <a:rPr lang="es-CO" sz="3200" dirty="0"/>
              <a:t>exigente y </a:t>
            </a:r>
            <a:r>
              <a:rPr lang="es-CO" sz="3200" dirty="0" smtClean="0"/>
              <a:t>altiva.</a:t>
            </a:r>
            <a:endParaRPr lang="es-ES" sz="3200" dirty="0"/>
          </a:p>
        </p:txBody>
      </p:sp>
      <p:sp>
        <p:nvSpPr>
          <p:cNvPr id="8" name="Marcador de texto 3"/>
          <p:cNvSpPr>
            <a:spLocks noGrp="1"/>
          </p:cNvSpPr>
          <p:nvPr>
            <p:ph type="body" sz="quarter" idx="32"/>
          </p:nvPr>
        </p:nvSpPr>
        <p:spPr>
          <a:xfrm>
            <a:off x="3348111" y="1015753"/>
            <a:ext cx="2555690" cy="360000"/>
          </a:xfrm>
        </p:spPr>
        <p:txBody>
          <a:bodyPr/>
          <a:lstStyle/>
          <a:p>
            <a:pPr algn="r"/>
            <a:r>
              <a:rPr lang="es-ES" dirty="0"/>
              <a:t>(Márquez Quintero, 2000)</a:t>
            </a:r>
          </a:p>
        </p:txBody>
      </p:sp>
    </p:spTree>
    <p:extLst>
      <p:ext uri="{BB962C8B-B14F-4D97-AF65-F5344CB8AC3E}">
        <p14:creationId xmlns:p14="http://schemas.microsoft.com/office/powerpoint/2010/main" val="1299346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7310" r="7310"/>
          <a:stretch>
            <a:fillRect/>
          </a:stretch>
        </p:blipFill>
        <p:spPr>
          <a:xfrm>
            <a:off x="2131494" y="1379292"/>
            <a:ext cx="8183844" cy="4304382"/>
          </a:xfrm>
        </p:spPr>
      </p:pic>
      <p:sp>
        <p:nvSpPr>
          <p:cNvPr id="10" name="CuadroTexto 9"/>
          <p:cNvSpPr txBox="1"/>
          <p:nvPr/>
        </p:nvSpPr>
        <p:spPr>
          <a:xfrm>
            <a:off x="4162499" y="6488668"/>
            <a:ext cx="4121834" cy="369332"/>
          </a:xfrm>
          <a:prstGeom prst="rect">
            <a:avLst/>
          </a:prstGeom>
          <a:noFill/>
        </p:spPr>
        <p:txBody>
          <a:bodyPr wrap="square" rtlCol="0">
            <a:spAutoFit/>
          </a:bodyPr>
          <a:lstStyle/>
          <a:p>
            <a:r>
              <a:rPr lang="es-ES" dirty="0" smtClean="0"/>
              <a:t>¡Seamos amigos!</a:t>
            </a:r>
            <a:endParaRPr lang="es-ES" dirty="0"/>
          </a:p>
        </p:txBody>
      </p:sp>
    </p:spTree>
    <p:extLst>
      <p:ext uri="{BB962C8B-B14F-4D97-AF65-F5344CB8AC3E}">
        <p14:creationId xmlns:p14="http://schemas.microsoft.com/office/powerpoint/2010/main" val="815113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937" y="0"/>
            <a:ext cx="5290125" cy="6858000"/>
          </a:xfrm>
          <a:prstGeom prst="rect">
            <a:avLst/>
          </a:prstGeom>
        </p:spPr>
      </p:pic>
      <p:sp>
        <p:nvSpPr>
          <p:cNvPr id="2" name="Marcador de pie de página 1"/>
          <p:cNvSpPr>
            <a:spLocks noGrp="1"/>
          </p:cNvSpPr>
          <p:nvPr>
            <p:ph type="ftr" sz="quarter" idx="12"/>
          </p:nvPr>
        </p:nvSpPr>
        <p:spPr>
          <a:xfrm>
            <a:off x="145397" y="6525256"/>
            <a:ext cx="3305540" cy="216738"/>
          </a:xfrm>
        </p:spPr>
        <p:txBody>
          <a:bodyPr/>
          <a:lstStyle/>
          <a:p>
            <a:pPr rtl="0"/>
            <a:endParaRPr lang="es-ES" noProof="0"/>
          </a:p>
        </p:txBody>
      </p:sp>
    </p:spTree>
    <p:extLst>
      <p:ext uri="{BB962C8B-B14F-4D97-AF65-F5344CB8AC3E}">
        <p14:creationId xmlns:p14="http://schemas.microsoft.com/office/powerpoint/2010/main" val="201761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60584" y="1900632"/>
            <a:ext cx="3587261" cy="461665"/>
          </a:xfrm>
          <a:prstGeom prst="rect">
            <a:avLst/>
          </a:prstGeom>
          <a:noFill/>
        </p:spPr>
        <p:txBody>
          <a:bodyPr wrap="square" rtlCol="0">
            <a:spAutoFit/>
          </a:bodyPr>
          <a:lstStyle/>
          <a:p>
            <a:r>
              <a:rPr lang="es-CO" sz="2400" b="1" dirty="0" smtClean="0"/>
              <a:t>Herencia colonial</a:t>
            </a:r>
            <a:endParaRPr lang="es-CO" sz="2400" b="1" dirty="0"/>
          </a:p>
        </p:txBody>
      </p:sp>
      <p:sp>
        <p:nvSpPr>
          <p:cNvPr id="3" name="CuadroTexto 2"/>
          <p:cNvSpPr txBox="1"/>
          <p:nvPr/>
        </p:nvSpPr>
        <p:spPr>
          <a:xfrm>
            <a:off x="3602792" y="2177971"/>
            <a:ext cx="2391508" cy="830997"/>
          </a:xfrm>
          <a:prstGeom prst="rect">
            <a:avLst/>
          </a:prstGeom>
          <a:noFill/>
        </p:spPr>
        <p:txBody>
          <a:bodyPr wrap="square" rtlCol="0">
            <a:spAutoFit/>
          </a:bodyPr>
          <a:lstStyle/>
          <a:p>
            <a:pPr algn="ctr"/>
            <a:r>
              <a:rPr lang="es-CO" sz="2400" dirty="0" smtClean="0"/>
              <a:t>Monocultivo tropical</a:t>
            </a:r>
            <a:endParaRPr lang="es-CO" sz="2400" dirty="0"/>
          </a:p>
        </p:txBody>
      </p:sp>
      <p:sp>
        <p:nvSpPr>
          <p:cNvPr id="4" name="CuadroTexto 3"/>
          <p:cNvSpPr txBox="1"/>
          <p:nvPr/>
        </p:nvSpPr>
        <p:spPr>
          <a:xfrm>
            <a:off x="6235504" y="1704026"/>
            <a:ext cx="5257800" cy="461665"/>
          </a:xfrm>
          <a:prstGeom prst="rect">
            <a:avLst/>
          </a:prstGeom>
          <a:noFill/>
        </p:spPr>
        <p:txBody>
          <a:bodyPr wrap="square" rtlCol="0">
            <a:spAutoFit/>
          </a:bodyPr>
          <a:lstStyle/>
          <a:p>
            <a:r>
              <a:rPr lang="es-CO" sz="2400" dirty="0" smtClean="0"/>
              <a:t>Federación Nacional de Cafeteros (FNC)</a:t>
            </a:r>
            <a:endParaRPr lang="es-CO" sz="2400" dirty="0"/>
          </a:p>
        </p:txBody>
      </p:sp>
      <p:sp>
        <p:nvSpPr>
          <p:cNvPr id="5" name="CuadroTexto 4"/>
          <p:cNvSpPr txBox="1"/>
          <p:nvPr/>
        </p:nvSpPr>
        <p:spPr>
          <a:xfrm>
            <a:off x="7272997" y="2532185"/>
            <a:ext cx="2236763" cy="523220"/>
          </a:xfrm>
          <a:prstGeom prst="rect">
            <a:avLst/>
          </a:prstGeom>
          <a:noFill/>
        </p:spPr>
        <p:txBody>
          <a:bodyPr wrap="square" rtlCol="0">
            <a:spAutoFit/>
          </a:bodyPr>
          <a:lstStyle/>
          <a:p>
            <a:r>
              <a:rPr lang="es-CO" sz="2800" dirty="0" smtClean="0"/>
              <a:t>Exportaciones</a:t>
            </a:r>
            <a:endParaRPr lang="es-CO" sz="2800" dirty="0"/>
          </a:p>
        </p:txBody>
      </p:sp>
      <p:sp>
        <p:nvSpPr>
          <p:cNvPr id="6" name="CuadroTexto 5"/>
          <p:cNvSpPr txBox="1"/>
          <p:nvPr/>
        </p:nvSpPr>
        <p:spPr>
          <a:xfrm>
            <a:off x="2134865" y="5538168"/>
            <a:ext cx="2658794" cy="1323439"/>
          </a:xfrm>
          <a:prstGeom prst="rect">
            <a:avLst/>
          </a:prstGeom>
          <a:noFill/>
        </p:spPr>
        <p:txBody>
          <a:bodyPr wrap="square" rtlCol="0">
            <a:spAutoFit/>
          </a:bodyPr>
          <a:lstStyle/>
          <a:p>
            <a:pPr algn="ctr"/>
            <a:r>
              <a:rPr lang="es-CO" sz="4000" b="1" dirty="0" smtClean="0">
                <a:effectLst>
                  <a:outerShdw blurRad="38100" dist="38100" dir="2700000" algn="tl">
                    <a:srgbClr val="000000">
                      <a:alpha val="43137"/>
                    </a:srgbClr>
                  </a:outerShdw>
                </a:effectLst>
              </a:rPr>
              <a:t>Libre comercio</a:t>
            </a:r>
          </a:p>
        </p:txBody>
      </p:sp>
      <p:sp>
        <p:nvSpPr>
          <p:cNvPr id="7" name="CuadroTexto 6"/>
          <p:cNvSpPr txBox="1"/>
          <p:nvPr/>
        </p:nvSpPr>
        <p:spPr>
          <a:xfrm>
            <a:off x="7272997" y="3629465"/>
            <a:ext cx="1856935" cy="830997"/>
          </a:xfrm>
          <a:prstGeom prst="rect">
            <a:avLst/>
          </a:prstGeom>
          <a:noFill/>
        </p:spPr>
        <p:txBody>
          <a:bodyPr wrap="square" rtlCol="0">
            <a:spAutoFit/>
          </a:bodyPr>
          <a:lstStyle/>
          <a:p>
            <a:r>
              <a:rPr lang="es-CO" sz="2400" b="1" dirty="0" smtClean="0"/>
              <a:t>Geopolítica mundial</a:t>
            </a:r>
            <a:endParaRPr lang="es-CO" sz="2400" b="1" dirty="0"/>
          </a:p>
        </p:txBody>
      </p:sp>
      <p:sp>
        <p:nvSpPr>
          <p:cNvPr id="8" name="CuadroTexto 7"/>
          <p:cNvSpPr txBox="1"/>
          <p:nvPr/>
        </p:nvSpPr>
        <p:spPr>
          <a:xfrm>
            <a:off x="604911" y="3764148"/>
            <a:ext cx="1681089" cy="830997"/>
          </a:xfrm>
          <a:prstGeom prst="rect">
            <a:avLst/>
          </a:prstGeom>
          <a:noFill/>
        </p:spPr>
        <p:txBody>
          <a:bodyPr wrap="square" rtlCol="0">
            <a:spAutoFit/>
          </a:bodyPr>
          <a:lstStyle/>
          <a:p>
            <a:pPr algn="ctr"/>
            <a:r>
              <a:rPr lang="es-CO" sz="2400" b="1" i="1" dirty="0" smtClean="0"/>
              <a:t>Desarrollo capitalista</a:t>
            </a:r>
            <a:endParaRPr lang="es-CO" sz="2400" b="1" i="1" dirty="0"/>
          </a:p>
        </p:txBody>
      </p:sp>
      <p:sp>
        <p:nvSpPr>
          <p:cNvPr id="9" name="CuadroTexto 8"/>
          <p:cNvSpPr txBox="1"/>
          <p:nvPr/>
        </p:nvSpPr>
        <p:spPr>
          <a:xfrm>
            <a:off x="2788920" y="4293143"/>
            <a:ext cx="1477108" cy="954107"/>
          </a:xfrm>
          <a:prstGeom prst="rect">
            <a:avLst/>
          </a:prstGeom>
          <a:noFill/>
        </p:spPr>
        <p:txBody>
          <a:bodyPr wrap="square" rtlCol="0">
            <a:spAutoFit/>
          </a:bodyPr>
          <a:lstStyle/>
          <a:p>
            <a:r>
              <a:rPr lang="es-CO" sz="2800" i="1" dirty="0" smtClean="0"/>
              <a:t>Cultura nacional</a:t>
            </a:r>
            <a:endParaRPr lang="es-CO" sz="2800" i="1" dirty="0"/>
          </a:p>
        </p:txBody>
      </p:sp>
      <p:sp>
        <p:nvSpPr>
          <p:cNvPr id="10" name="CuadroTexto 9"/>
          <p:cNvSpPr txBox="1"/>
          <p:nvPr/>
        </p:nvSpPr>
        <p:spPr>
          <a:xfrm>
            <a:off x="6858001" y="4712677"/>
            <a:ext cx="1948374" cy="461665"/>
          </a:xfrm>
          <a:prstGeom prst="rect">
            <a:avLst/>
          </a:prstGeom>
          <a:noFill/>
        </p:spPr>
        <p:txBody>
          <a:bodyPr wrap="square" rtlCol="0">
            <a:spAutoFit/>
          </a:bodyPr>
          <a:lstStyle/>
          <a:p>
            <a:r>
              <a:rPr lang="es-CO" sz="2400" i="1" dirty="0" smtClean="0"/>
              <a:t>Minifundista</a:t>
            </a:r>
          </a:p>
        </p:txBody>
      </p:sp>
      <p:sp>
        <p:nvSpPr>
          <p:cNvPr id="11" name="CuadroTexto 10"/>
          <p:cNvSpPr txBox="1"/>
          <p:nvPr/>
        </p:nvSpPr>
        <p:spPr>
          <a:xfrm>
            <a:off x="5215597" y="5015169"/>
            <a:ext cx="1350499" cy="461665"/>
          </a:xfrm>
          <a:prstGeom prst="rect">
            <a:avLst/>
          </a:prstGeom>
          <a:noFill/>
        </p:spPr>
        <p:txBody>
          <a:bodyPr wrap="square" rtlCol="0">
            <a:spAutoFit/>
          </a:bodyPr>
          <a:lstStyle/>
          <a:p>
            <a:r>
              <a:rPr lang="es-CO" sz="2400" dirty="0" smtClean="0"/>
              <a:t>Familia</a:t>
            </a:r>
            <a:endParaRPr lang="es-CO" sz="2400" dirty="0"/>
          </a:p>
        </p:txBody>
      </p:sp>
      <p:sp>
        <p:nvSpPr>
          <p:cNvPr id="12" name="CuadroTexto 11"/>
          <p:cNvSpPr txBox="1"/>
          <p:nvPr/>
        </p:nvSpPr>
        <p:spPr>
          <a:xfrm>
            <a:off x="10149840" y="6199888"/>
            <a:ext cx="1181686" cy="523220"/>
          </a:xfrm>
          <a:prstGeom prst="rect">
            <a:avLst/>
          </a:prstGeom>
          <a:noFill/>
        </p:spPr>
        <p:txBody>
          <a:bodyPr wrap="square" rtlCol="0">
            <a:spAutoFit/>
          </a:bodyPr>
          <a:lstStyle/>
          <a:p>
            <a:r>
              <a:rPr lang="es-CO" sz="2800" dirty="0" smtClean="0"/>
              <a:t>Dólar</a:t>
            </a:r>
            <a:endParaRPr lang="es-CO" dirty="0"/>
          </a:p>
        </p:txBody>
      </p:sp>
      <p:sp>
        <p:nvSpPr>
          <p:cNvPr id="13" name="CuadroTexto 12"/>
          <p:cNvSpPr txBox="1"/>
          <p:nvPr/>
        </p:nvSpPr>
        <p:spPr>
          <a:xfrm>
            <a:off x="4153488" y="3125774"/>
            <a:ext cx="3031588" cy="1077218"/>
          </a:xfrm>
          <a:prstGeom prst="rect">
            <a:avLst/>
          </a:prstGeom>
          <a:noFill/>
        </p:spPr>
        <p:txBody>
          <a:bodyPr wrap="square" rtlCol="0">
            <a:spAutoFit/>
          </a:bodyPr>
          <a:lstStyle/>
          <a:p>
            <a:pPr algn="ctr"/>
            <a:r>
              <a:rPr lang="es-CO" sz="3200" b="1" dirty="0" smtClean="0"/>
              <a:t>Precios internacionales</a:t>
            </a:r>
            <a:endParaRPr lang="es-CO" sz="3200" b="1" dirty="0"/>
          </a:p>
        </p:txBody>
      </p:sp>
      <p:sp>
        <p:nvSpPr>
          <p:cNvPr id="14" name="CuadroTexto 13"/>
          <p:cNvSpPr txBox="1"/>
          <p:nvPr/>
        </p:nvSpPr>
        <p:spPr>
          <a:xfrm>
            <a:off x="8565467" y="5517387"/>
            <a:ext cx="2405575" cy="400110"/>
          </a:xfrm>
          <a:prstGeom prst="rect">
            <a:avLst/>
          </a:prstGeom>
          <a:noFill/>
        </p:spPr>
        <p:txBody>
          <a:bodyPr wrap="square" rtlCol="0">
            <a:spAutoFit/>
          </a:bodyPr>
          <a:lstStyle/>
          <a:p>
            <a:r>
              <a:rPr lang="es-CO" sz="2000" b="1" dirty="0" smtClean="0"/>
              <a:t>Volatilidad</a:t>
            </a:r>
            <a:endParaRPr lang="es-CO" b="1" dirty="0"/>
          </a:p>
        </p:txBody>
      </p:sp>
      <p:sp>
        <p:nvSpPr>
          <p:cNvPr id="16" name="CuadroTexto 15"/>
          <p:cNvSpPr txBox="1"/>
          <p:nvPr/>
        </p:nvSpPr>
        <p:spPr>
          <a:xfrm>
            <a:off x="283775" y="505411"/>
            <a:ext cx="2574387" cy="954107"/>
          </a:xfrm>
          <a:prstGeom prst="rect">
            <a:avLst/>
          </a:prstGeom>
          <a:noFill/>
        </p:spPr>
        <p:txBody>
          <a:bodyPr wrap="square" rtlCol="0">
            <a:spAutoFit/>
          </a:bodyPr>
          <a:lstStyle/>
          <a:p>
            <a:r>
              <a:rPr lang="es-CO" sz="2800" dirty="0" smtClean="0"/>
              <a:t>Motor de la </a:t>
            </a:r>
            <a:r>
              <a:rPr lang="es-CO" sz="2800" b="1" dirty="0" smtClean="0">
                <a:effectLst>
                  <a:outerShdw blurRad="38100" dist="38100" dir="2700000" algn="tl">
                    <a:srgbClr val="000000">
                      <a:alpha val="43137"/>
                    </a:srgbClr>
                  </a:outerShdw>
                </a:effectLst>
              </a:rPr>
              <a:t>economía</a:t>
            </a:r>
            <a:endParaRPr lang="es-CO" sz="2800" b="1" dirty="0">
              <a:effectLst>
                <a:outerShdw blurRad="38100" dist="38100" dir="2700000" algn="tl">
                  <a:srgbClr val="000000">
                    <a:alpha val="43137"/>
                  </a:srgbClr>
                </a:outerShdw>
              </a:effectLst>
            </a:endParaRPr>
          </a:p>
        </p:txBody>
      </p:sp>
      <p:sp>
        <p:nvSpPr>
          <p:cNvPr id="17" name="CuadroTexto 16"/>
          <p:cNvSpPr txBox="1"/>
          <p:nvPr/>
        </p:nvSpPr>
        <p:spPr>
          <a:xfrm>
            <a:off x="3407898" y="322481"/>
            <a:ext cx="2581422" cy="954107"/>
          </a:xfrm>
          <a:prstGeom prst="rect">
            <a:avLst/>
          </a:prstGeom>
          <a:noFill/>
        </p:spPr>
        <p:txBody>
          <a:bodyPr wrap="square" rtlCol="0">
            <a:spAutoFit/>
          </a:bodyPr>
          <a:lstStyle/>
          <a:p>
            <a:r>
              <a:rPr lang="es-CO" sz="2800" dirty="0" smtClean="0">
                <a:solidFill>
                  <a:schemeClr val="tx1">
                    <a:lumMod val="75000"/>
                    <a:lumOff val="25000"/>
                  </a:schemeClr>
                </a:solidFill>
              </a:rPr>
              <a:t>Crisis y bonanzas</a:t>
            </a:r>
            <a:endParaRPr lang="es-CO" sz="2800" dirty="0">
              <a:solidFill>
                <a:schemeClr val="tx1">
                  <a:lumMod val="75000"/>
                  <a:lumOff val="25000"/>
                </a:schemeClr>
              </a:solidFill>
            </a:endParaRPr>
          </a:p>
        </p:txBody>
      </p:sp>
      <p:sp>
        <p:nvSpPr>
          <p:cNvPr id="18" name="CuadroTexto 17"/>
          <p:cNvSpPr txBox="1"/>
          <p:nvPr/>
        </p:nvSpPr>
        <p:spPr>
          <a:xfrm>
            <a:off x="6977575" y="295422"/>
            <a:ext cx="4642339" cy="738664"/>
          </a:xfrm>
          <a:prstGeom prst="rect">
            <a:avLst/>
          </a:prstGeom>
          <a:noFill/>
        </p:spPr>
        <p:txBody>
          <a:bodyPr wrap="square" rtlCol="0">
            <a:spAutoFit/>
          </a:bodyPr>
          <a:lstStyle/>
          <a:p>
            <a:r>
              <a:rPr lang="es-CO" sz="2400" dirty="0" smtClean="0">
                <a:effectLst>
                  <a:outerShdw blurRad="38100" dist="38100" dir="2700000" algn="tl">
                    <a:srgbClr val="000000">
                      <a:alpha val="43137"/>
                    </a:srgbClr>
                  </a:outerShdw>
                </a:effectLst>
              </a:rPr>
              <a:t>Pacto Internacional del Café (1989)</a:t>
            </a:r>
          </a:p>
          <a:p>
            <a:endParaRPr lang="es-CO" dirty="0"/>
          </a:p>
        </p:txBody>
      </p:sp>
      <p:sp>
        <p:nvSpPr>
          <p:cNvPr id="19" name="CuadroTexto 18"/>
          <p:cNvSpPr txBox="1"/>
          <p:nvPr/>
        </p:nvSpPr>
        <p:spPr>
          <a:xfrm>
            <a:off x="9129932" y="2110154"/>
            <a:ext cx="2489982" cy="1077218"/>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rPr>
              <a:t>Estados Unidos</a:t>
            </a:r>
            <a:endParaRPr lang="es-CO" sz="3200" b="1" dirty="0">
              <a:effectLst>
                <a:outerShdw blurRad="38100" dist="38100" dir="2700000" algn="tl">
                  <a:srgbClr val="000000">
                    <a:alpha val="43137"/>
                  </a:srgbClr>
                </a:outerShdw>
              </a:effectLst>
            </a:endParaRPr>
          </a:p>
        </p:txBody>
      </p:sp>
      <p:sp>
        <p:nvSpPr>
          <p:cNvPr id="20" name="CuadroTexto 19"/>
          <p:cNvSpPr txBox="1"/>
          <p:nvPr/>
        </p:nvSpPr>
        <p:spPr>
          <a:xfrm>
            <a:off x="5885645" y="6123019"/>
            <a:ext cx="3093061" cy="523220"/>
          </a:xfrm>
          <a:prstGeom prst="rect">
            <a:avLst/>
          </a:prstGeom>
          <a:noFill/>
        </p:spPr>
        <p:txBody>
          <a:bodyPr wrap="square" rtlCol="0">
            <a:spAutoFit/>
          </a:bodyPr>
          <a:lstStyle/>
          <a:p>
            <a:r>
              <a:rPr lang="es-CO" sz="2800" b="1" dirty="0" smtClean="0">
                <a:effectLst>
                  <a:outerShdw blurRad="38100" dist="38100" dir="2700000" algn="tl">
                    <a:srgbClr val="000000">
                      <a:alpha val="43137"/>
                    </a:srgbClr>
                  </a:outerShdw>
                </a:effectLst>
              </a:rPr>
              <a:t>OIC/OMC/BM/FMI</a:t>
            </a:r>
            <a:endParaRPr lang="es-CO" sz="2800" b="1" dirty="0">
              <a:effectLst>
                <a:outerShdw blurRad="38100" dist="38100" dir="2700000" algn="tl">
                  <a:srgbClr val="000000">
                    <a:alpha val="43137"/>
                  </a:srgbClr>
                </a:outerShdw>
              </a:effectLst>
            </a:endParaRPr>
          </a:p>
        </p:txBody>
      </p:sp>
      <p:sp>
        <p:nvSpPr>
          <p:cNvPr id="21" name="CuadroTexto 20"/>
          <p:cNvSpPr txBox="1"/>
          <p:nvPr/>
        </p:nvSpPr>
        <p:spPr>
          <a:xfrm>
            <a:off x="8978706" y="4388337"/>
            <a:ext cx="2641208" cy="584775"/>
          </a:xfrm>
          <a:prstGeom prst="rect">
            <a:avLst/>
          </a:prstGeom>
          <a:noFill/>
        </p:spPr>
        <p:txBody>
          <a:bodyPr wrap="square" rtlCol="0">
            <a:spAutoFit/>
          </a:bodyPr>
          <a:lstStyle/>
          <a:p>
            <a:r>
              <a:rPr lang="es-CO" sz="3200" dirty="0" smtClean="0">
                <a:effectLst>
                  <a:outerShdw blurRad="38100" dist="38100" dir="2700000" algn="tl">
                    <a:srgbClr val="000000">
                      <a:alpha val="43137"/>
                    </a:srgbClr>
                  </a:outerShdw>
                </a:effectLst>
              </a:rPr>
              <a:t>Especulación</a:t>
            </a:r>
            <a:endParaRPr lang="es-CO" sz="3200" dirty="0">
              <a:effectLst>
                <a:outerShdw blurRad="38100" dist="38100" dir="2700000" algn="tl">
                  <a:srgbClr val="000000">
                    <a:alpha val="43137"/>
                  </a:srgbClr>
                </a:outerShdw>
              </a:effectLst>
            </a:endParaRPr>
          </a:p>
        </p:txBody>
      </p:sp>
      <p:sp>
        <p:nvSpPr>
          <p:cNvPr id="22" name="CuadroTexto 21"/>
          <p:cNvSpPr txBox="1"/>
          <p:nvPr/>
        </p:nvSpPr>
        <p:spPr>
          <a:xfrm>
            <a:off x="2810021" y="3253698"/>
            <a:ext cx="1434905" cy="461665"/>
          </a:xfrm>
          <a:prstGeom prst="rect">
            <a:avLst/>
          </a:prstGeom>
          <a:noFill/>
        </p:spPr>
        <p:txBody>
          <a:bodyPr wrap="square" rtlCol="0">
            <a:spAutoFit/>
          </a:bodyPr>
          <a:lstStyle/>
          <a:p>
            <a:r>
              <a:rPr lang="es-CO" sz="2400" dirty="0" smtClean="0"/>
              <a:t>Cafeteros</a:t>
            </a:r>
            <a:endParaRPr lang="es-CO" sz="2400" dirty="0"/>
          </a:p>
        </p:txBody>
      </p:sp>
      <p:sp>
        <p:nvSpPr>
          <p:cNvPr id="23" name="CuadroTexto 22"/>
          <p:cNvSpPr txBox="1"/>
          <p:nvPr/>
        </p:nvSpPr>
        <p:spPr>
          <a:xfrm>
            <a:off x="9988062" y="5439843"/>
            <a:ext cx="1909690" cy="584775"/>
          </a:xfrm>
          <a:prstGeom prst="rect">
            <a:avLst/>
          </a:prstGeom>
          <a:noFill/>
        </p:spPr>
        <p:txBody>
          <a:bodyPr wrap="square" rtlCol="0">
            <a:spAutoFit/>
          </a:bodyPr>
          <a:lstStyle/>
          <a:p>
            <a:r>
              <a:rPr lang="es-CO" sz="3200" i="1" dirty="0" smtClean="0"/>
              <a:t>Violencia</a:t>
            </a:r>
            <a:endParaRPr lang="es-CO" sz="3200" i="1" dirty="0"/>
          </a:p>
        </p:txBody>
      </p:sp>
      <p:sp>
        <p:nvSpPr>
          <p:cNvPr id="24" name="CuadroTexto 23"/>
          <p:cNvSpPr txBox="1"/>
          <p:nvPr/>
        </p:nvSpPr>
        <p:spPr>
          <a:xfrm>
            <a:off x="8201464" y="3221501"/>
            <a:ext cx="3587261" cy="461665"/>
          </a:xfrm>
          <a:prstGeom prst="rect">
            <a:avLst/>
          </a:prstGeom>
          <a:noFill/>
        </p:spPr>
        <p:txBody>
          <a:bodyPr wrap="square" rtlCol="0">
            <a:spAutoFit/>
          </a:bodyPr>
          <a:lstStyle/>
          <a:p>
            <a:r>
              <a:rPr lang="es-CO" sz="2400" b="1" dirty="0" smtClean="0"/>
              <a:t>Colonización antioqueña</a:t>
            </a:r>
            <a:endParaRPr lang="es-CO" sz="2400" b="1" dirty="0"/>
          </a:p>
        </p:txBody>
      </p:sp>
      <p:sp>
        <p:nvSpPr>
          <p:cNvPr id="25" name="CuadroTexto 24"/>
          <p:cNvSpPr txBox="1"/>
          <p:nvPr/>
        </p:nvSpPr>
        <p:spPr>
          <a:xfrm>
            <a:off x="63378" y="5645965"/>
            <a:ext cx="2275450" cy="1477328"/>
          </a:xfrm>
          <a:prstGeom prst="rect">
            <a:avLst/>
          </a:prstGeom>
          <a:noFill/>
        </p:spPr>
        <p:txBody>
          <a:bodyPr wrap="square" rtlCol="0">
            <a:spAutoFit/>
          </a:bodyPr>
          <a:lstStyle/>
          <a:p>
            <a:pPr algn="ctr"/>
            <a:r>
              <a:rPr lang="es-CO" sz="2400" dirty="0">
                <a:effectLst>
                  <a:outerShdw blurRad="38100" dist="38100" dir="2700000" algn="tl">
                    <a:srgbClr val="000000">
                      <a:alpha val="43137"/>
                    </a:srgbClr>
                  </a:outerShdw>
                </a:effectLst>
              </a:rPr>
              <a:t>Personalidad tesonera, exigente y altiva</a:t>
            </a:r>
            <a:endParaRPr lang="es-CO" sz="2400" dirty="0" smtClean="0">
              <a:effectLst>
                <a:outerShdw blurRad="38100" dist="38100" dir="2700000" algn="tl">
                  <a:srgbClr val="000000">
                    <a:alpha val="43137"/>
                  </a:srgbClr>
                </a:outerShdw>
              </a:effectLst>
            </a:endParaRPr>
          </a:p>
          <a:p>
            <a:endParaRPr lang="es-CO" dirty="0"/>
          </a:p>
        </p:txBody>
      </p:sp>
      <p:sp>
        <p:nvSpPr>
          <p:cNvPr id="26" name="CuadroTexto 25"/>
          <p:cNvSpPr txBox="1"/>
          <p:nvPr/>
        </p:nvSpPr>
        <p:spPr>
          <a:xfrm>
            <a:off x="5648178" y="2225265"/>
            <a:ext cx="2658794" cy="707886"/>
          </a:xfrm>
          <a:prstGeom prst="rect">
            <a:avLst/>
          </a:prstGeom>
          <a:noFill/>
        </p:spPr>
        <p:txBody>
          <a:bodyPr wrap="square" rtlCol="0">
            <a:spAutoFit/>
          </a:bodyPr>
          <a:lstStyle/>
          <a:p>
            <a:r>
              <a:rPr lang="es-CO" sz="4000" b="1" dirty="0" smtClean="0">
                <a:effectLst>
                  <a:outerShdw blurRad="38100" dist="38100" dir="2700000" algn="tl">
                    <a:srgbClr val="000000">
                      <a:alpha val="43137"/>
                    </a:srgbClr>
                  </a:outerShdw>
                </a:effectLst>
              </a:rPr>
              <a:t>Familia</a:t>
            </a:r>
          </a:p>
        </p:txBody>
      </p:sp>
      <p:sp>
        <p:nvSpPr>
          <p:cNvPr id="27" name="CuadroTexto 26"/>
          <p:cNvSpPr txBox="1"/>
          <p:nvPr/>
        </p:nvSpPr>
        <p:spPr>
          <a:xfrm>
            <a:off x="226916" y="2541373"/>
            <a:ext cx="1948374" cy="830997"/>
          </a:xfrm>
          <a:prstGeom prst="rect">
            <a:avLst/>
          </a:prstGeom>
          <a:noFill/>
        </p:spPr>
        <p:txBody>
          <a:bodyPr wrap="square" rtlCol="0">
            <a:spAutoFit/>
          </a:bodyPr>
          <a:lstStyle/>
          <a:p>
            <a:pPr algn="r"/>
            <a:r>
              <a:rPr lang="es-CO" sz="2400" i="1" dirty="0" smtClean="0"/>
              <a:t>Accidentada geografía</a:t>
            </a:r>
          </a:p>
        </p:txBody>
      </p:sp>
      <p:sp>
        <p:nvSpPr>
          <p:cNvPr id="28" name="CuadroTexto 27"/>
          <p:cNvSpPr txBox="1"/>
          <p:nvPr/>
        </p:nvSpPr>
        <p:spPr>
          <a:xfrm>
            <a:off x="5615501" y="5327258"/>
            <a:ext cx="1785424" cy="461665"/>
          </a:xfrm>
          <a:prstGeom prst="rect">
            <a:avLst/>
          </a:prstGeom>
          <a:noFill/>
        </p:spPr>
        <p:txBody>
          <a:bodyPr wrap="square" rtlCol="0">
            <a:spAutoFit/>
          </a:bodyPr>
          <a:lstStyle/>
          <a:p>
            <a:r>
              <a:rPr lang="es-CO" sz="2400" dirty="0" smtClean="0"/>
              <a:t>Campesinos</a:t>
            </a:r>
            <a:endParaRPr lang="es-CO" sz="2400" dirty="0"/>
          </a:p>
        </p:txBody>
      </p:sp>
      <p:sp>
        <p:nvSpPr>
          <p:cNvPr id="29" name="CuadroTexto 28"/>
          <p:cNvSpPr txBox="1"/>
          <p:nvPr/>
        </p:nvSpPr>
        <p:spPr>
          <a:xfrm>
            <a:off x="4992933" y="261023"/>
            <a:ext cx="1407867" cy="461665"/>
          </a:xfrm>
          <a:prstGeom prst="rect">
            <a:avLst/>
          </a:prstGeom>
          <a:noFill/>
        </p:spPr>
        <p:txBody>
          <a:bodyPr wrap="square" rtlCol="0">
            <a:spAutoFit/>
          </a:bodyPr>
          <a:lstStyle/>
          <a:p>
            <a:r>
              <a:rPr lang="es-CO" sz="2400" dirty="0" smtClean="0"/>
              <a:t>Indígenas</a:t>
            </a:r>
            <a:endParaRPr lang="es-CO" sz="2400" dirty="0"/>
          </a:p>
        </p:txBody>
      </p:sp>
      <p:sp>
        <p:nvSpPr>
          <p:cNvPr id="30" name="CuadroTexto 29"/>
          <p:cNvSpPr txBox="1"/>
          <p:nvPr/>
        </p:nvSpPr>
        <p:spPr>
          <a:xfrm>
            <a:off x="225158" y="4683466"/>
            <a:ext cx="2563762" cy="461665"/>
          </a:xfrm>
          <a:prstGeom prst="rect">
            <a:avLst/>
          </a:prstGeom>
          <a:noFill/>
        </p:spPr>
        <p:txBody>
          <a:bodyPr wrap="square" rtlCol="0">
            <a:spAutoFit/>
          </a:bodyPr>
          <a:lstStyle/>
          <a:p>
            <a:r>
              <a:rPr lang="es-CO" sz="2400" dirty="0" smtClean="0"/>
              <a:t>Afrodescendientes</a:t>
            </a:r>
            <a:endParaRPr lang="es-CO" sz="2400" dirty="0"/>
          </a:p>
        </p:txBody>
      </p:sp>
      <p:sp>
        <p:nvSpPr>
          <p:cNvPr id="31" name="CuadroTexto 30"/>
          <p:cNvSpPr txBox="1"/>
          <p:nvPr/>
        </p:nvSpPr>
        <p:spPr>
          <a:xfrm>
            <a:off x="3967201" y="5587125"/>
            <a:ext cx="2563762" cy="830997"/>
          </a:xfrm>
          <a:prstGeom prst="rect">
            <a:avLst/>
          </a:prstGeom>
          <a:noFill/>
        </p:spPr>
        <p:txBody>
          <a:bodyPr wrap="square" rtlCol="0">
            <a:spAutoFit/>
          </a:bodyPr>
          <a:lstStyle/>
          <a:p>
            <a:pPr algn="ctr"/>
            <a:r>
              <a:rPr lang="es-CO" sz="2400" dirty="0" smtClean="0"/>
              <a:t>Trabajadores rurales</a:t>
            </a:r>
            <a:endParaRPr lang="es-CO" sz="2400" dirty="0"/>
          </a:p>
        </p:txBody>
      </p:sp>
      <p:sp>
        <p:nvSpPr>
          <p:cNvPr id="32" name="CuadroTexto 31"/>
          <p:cNvSpPr txBox="1"/>
          <p:nvPr/>
        </p:nvSpPr>
        <p:spPr>
          <a:xfrm>
            <a:off x="9601786" y="3777212"/>
            <a:ext cx="1785424" cy="461665"/>
          </a:xfrm>
          <a:prstGeom prst="rect">
            <a:avLst/>
          </a:prstGeom>
          <a:noFill/>
        </p:spPr>
        <p:txBody>
          <a:bodyPr wrap="square" rtlCol="0">
            <a:spAutoFit/>
          </a:bodyPr>
          <a:lstStyle/>
          <a:p>
            <a:r>
              <a:rPr lang="es-CO" sz="2400" dirty="0" smtClean="0"/>
              <a:t>Empresarios</a:t>
            </a:r>
            <a:endParaRPr lang="es-CO" sz="2400" dirty="0"/>
          </a:p>
        </p:txBody>
      </p:sp>
      <p:sp>
        <p:nvSpPr>
          <p:cNvPr id="33" name="CuadroTexto 32"/>
          <p:cNvSpPr txBox="1"/>
          <p:nvPr/>
        </p:nvSpPr>
        <p:spPr>
          <a:xfrm>
            <a:off x="9045526" y="780035"/>
            <a:ext cx="2658794" cy="769441"/>
          </a:xfrm>
          <a:prstGeom prst="rect">
            <a:avLst/>
          </a:prstGeom>
          <a:noFill/>
        </p:spPr>
        <p:txBody>
          <a:bodyPr wrap="square" rtlCol="0">
            <a:spAutoFit/>
          </a:bodyPr>
          <a:lstStyle/>
          <a:p>
            <a:r>
              <a:rPr lang="es-CO" sz="4400" b="1" dirty="0" smtClean="0">
                <a:effectLst>
                  <a:outerShdw blurRad="38100" dist="38100" dir="2700000" algn="tl">
                    <a:srgbClr val="000000">
                      <a:alpha val="43137"/>
                    </a:srgbClr>
                  </a:outerShdw>
                </a:effectLst>
              </a:rPr>
              <a:t>Andariegos</a:t>
            </a:r>
          </a:p>
        </p:txBody>
      </p:sp>
      <p:sp>
        <p:nvSpPr>
          <p:cNvPr id="34" name="CuadroTexto 33"/>
          <p:cNvSpPr txBox="1"/>
          <p:nvPr/>
        </p:nvSpPr>
        <p:spPr>
          <a:xfrm>
            <a:off x="7274756" y="2037271"/>
            <a:ext cx="2581422" cy="523220"/>
          </a:xfrm>
          <a:prstGeom prst="rect">
            <a:avLst/>
          </a:prstGeom>
          <a:noFill/>
        </p:spPr>
        <p:txBody>
          <a:bodyPr wrap="square" rtlCol="0">
            <a:spAutoFit/>
          </a:bodyPr>
          <a:lstStyle/>
          <a:p>
            <a:r>
              <a:rPr lang="es-CO" sz="2800" dirty="0" smtClean="0">
                <a:solidFill>
                  <a:schemeClr val="tx1">
                    <a:lumMod val="75000"/>
                    <a:lumOff val="25000"/>
                  </a:schemeClr>
                </a:solidFill>
              </a:rPr>
              <a:t>Informalidad</a:t>
            </a:r>
            <a:endParaRPr lang="es-CO" sz="2800" dirty="0">
              <a:solidFill>
                <a:schemeClr val="tx1">
                  <a:lumMod val="75000"/>
                  <a:lumOff val="25000"/>
                </a:schemeClr>
              </a:solidFill>
            </a:endParaRPr>
          </a:p>
        </p:txBody>
      </p:sp>
      <p:sp>
        <p:nvSpPr>
          <p:cNvPr id="35" name="CuadroTexto 34"/>
          <p:cNvSpPr txBox="1"/>
          <p:nvPr/>
        </p:nvSpPr>
        <p:spPr>
          <a:xfrm>
            <a:off x="3523955" y="1086246"/>
            <a:ext cx="3655256" cy="1200329"/>
          </a:xfrm>
          <a:prstGeom prst="rect">
            <a:avLst/>
          </a:prstGeom>
          <a:noFill/>
        </p:spPr>
        <p:txBody>
          <a:bodyPr wrap="square" rtlCol="0">
            <a:spAutoFit/>
          </a:bodyPr>
          <a:lstStyle/>
          <a:p>
            <a:pPr algn="ctr"/>
            <a:r>
              <a:rPr lang="es-CO" sz="3600" b="1" dirty="0" smtClean="0">
                <a:effectLst>
                  <a:outerShdw blurRad="38100" dist="38100" dir="2700000" algn="tl">
                    <a:srgbClr val="000000">
                      <a:alpha val="43137"/>
                    </a:srgbClr>
                  </a:outerShdw>
                </a:effectLst>
              </a:rPr>
              <a:t>Envejecimiento rural</a:t>
            </a:r>
          </a:p>
        </p:txBody>
      </p:sp>
      <p:sp>
        <p:nvSpPr>
          <p:cNvPr id="36" name="CuadroTexto 35"/>
          <p:cNvSpPr txBox="1"/>
          <p:nvPr/>
        </p:nvSpPr>
        <p:spPr>
          <a:xfrm>
            <a:off x="4311238" y="4139332"/>
            <a:ext cx="3739662" cy="523220"/>
          </a:xfrm>
          <a:prstGeom prst="rect">
            <a:avLst/>
          </a:prstGeom>
          <a:noFill/>
        </p:spPr>
        <p:txBody>
          <a:bodyPr wrap="square" rtlCol="0">
            <a:spAutoFit/>
          </a:bodyPr>
          <a:lstStyle/>
          <a:p>
            <a:r>
              <a:rPr lang="es-CO" sz="2800" i="1" dirty="0" smtClean="0"/>
              <a:t>Inestabilidad laboral</a:t>
            </a:r>
            <a:endParaRPr lang="es-CO" sz="2800" i="1" dirty="0"/>
          </a:p>
        </p:txBody>
      </p:sp>
      <p:sp>
        <p:nvSpPr>
          <p:cNvPr id="37" name="CuadroTexto 36"/>
          <p:cNvSpPr txBox="1"/>
          <p:nvPr/>
        </p:nvSpPr>
        <p:spPr>
          <a:xfrm>
            <a:off x="8714935" y="6005132"/>
            <a:ext cx="1434905" cy="830997"/>
          </a:xfrm>
          <a:prstGeom prst="rect">
            <a:avLst/>
          </a:prstGeom>
          <a:noFill/>
        </p:spPr>
        <p:txBody>
          <a:bodyPr wrap="square" rtlCol="0">
            <a:spAutoFit/>
          </a:bodyPr>
          <a:lstStyle/>
          <a:p>
            <a:pPr algn="ctr"/>
            <a:r>
              <a:rPr lang="es-CO" sz="2400" i="1" dirty="0" smtClean="0"/>
              <a:t>Precarios salarios</a:t>
            </a:r>
            <a:endParaRPr lang="es-CO" sz="2400" i="1" dirty="0"/>
          </a:p>
        </p:txBody>
      </p:sp>
      <p:sp>
        <p:nvSpPr>
          <p:cNvPr id="38" name="CuadroTexto 37"/>
          <p:cNvSpPr txBox="1"/>
          <p:nvPr/>
        </p:nvSpPr>
        <p:spPr>
          <a:xfrm>
            <a:off x="9316330" y="4966273"/>
            <a:ext cx="2581422" cy="523220"/>
          </a:xfrm>
          <a:prstGeom prst="rect">
            <a:avLst/>
          </a:prstGeom>
          <a:noFill/>
        </p:spPr>
        <p:txBody>
          <a:bodyPr wrap="square" rtlCol="0">
            <a:spAutoFit/>
          </a:bodyPr>
          <a:lstStyle/>
          <a:p>
            <a:r>
              <a:rPr lang="es-CO" sz="2800" dirty="0" smtClean="0">
                <a:solidFill>
                  <a:schemeClr val="tx1">
                    <a:lumMod val="75000"/>
                    <a:lumOff val="25000"/>
                  </a:schemeClr>
                </a:solidFill>
              </a:rPr>
              <a:t>Empleo rural</a:t>
            </a:r>
            <a:endParaRPr lang="es-CO" sz="2800" dirty="0">
              <a:solidFill>
                <a:schemeClr val="tx1">
                  <a:lumMod val="75000"/>
                  <a:lumOff val="25000"/>
                </a:schemeClr>
              </a:solidFill>
            </a:endParaRPr>
          </a:p>
        </p:txBody>
      </p:sp>
      <p:sp>
        <p:nvSpPr>
          <p:cNvPr id="39" name="CuadroTexto 38"/>
          <p:cNvSpPr txBox="1"/>
          <p:nvPr/>
        </p:nvSpPr>
        <p:spPr>
          <a:xfrm>
            <a:off x="5127672" y="744930"/>
            <a:ext cx="4097217" cy="523220"/>
          </a:xfrm>
          <a:prstGeom prst="rect">
            <a:avLst/>
          </a:prstGeom>
          <a:noFill/>
        </p:spPr>
        <p:txBody>
          <a:bodyPr wrap="square" rtlCol="0">
            <a:spAutoFit/>
          </a:bodyPr>
          <a:lstStyle/>
          <a:p>
            <a:r>
              <a:rPr lang="es-CO" sz="2800" i="1" dirty="0" smtClean="0"/>
              <a:t>Escasez de mano de obra</a:t>
            </a:r>
            <a:endParaRPr lang="es-CO" sz="2800" i="1" dirty="0"/>
          </a:p>
        </p:txBody>
      </p:sp>
      <p:sp>
        <p:nvSpPr>
          <p:cNvPr id="40" name="CuadroTexto 39"/>
          <p:cNvSpPr txBox="1"/>
          <p:nvPr/>
        </p:nvSpPr>
        <p:spPr>
          <a:xfrm>
            <a:off x="2266658" y="3744501"/>
            <a:ext cx="2191044" cy="584775"/>
          </a:xfrm>
          <a:prstGeom prst="rect">
            <a:avLst/>
          </a:prstGeom>
          <a:noFill/>
        </p:spPr>
        <p:txBody>
          <a:bodyPr wrap="square" rtlCol="0">
            <a:spAutoFit/>
          </a:bodyPr>
          <a:lstStyle/>
          <a:p>
            <a:r>
              <a:rPr lang="es-CO" sz="3200" b="1" dirty="0" smtClean="0">
                <a:effectLst>
                  <a:outerShdw blurRad="38100" dist="38100" dir="2700000" algn="tl">
                    <a:srgbClr val="000000">
                      <a:alpha val="43137"/>
                    </a:srgbClr>
                  </a:outerShdw>
                </a:effectLst>
              </a:rPr>
              <a:t>Viejo Caldas</a:t>
            </a:r>
          </a:p>
        </p:txBody>
      </p:sp>
      <p:sp>
        <p:nvSpPr>
          <p:cNvPr id="41" name="CuadroTexto 40"/>
          <p:cNvSpPr txBox="1"/>
          <p:nvPr/>
        </p:nvSpPr>
        <p:spPr>
          <a:xfrm>
            <a:off x="2284020" y="2400767"/>
            <a:ext cx="1546276" cy="830997"/>
          </a:xfrm>
          <a:prstGeom prst="rect">
            <a:avLst/>
          </a:prstGeom>
          <a:noFill/>
        </p:spPr>
        <p:txBody>
          <a:bodyPr wrap="square" rtlCol="0">
            <a:spAutoFit/>
          </a:bodyPr>
          <a:lstStyle/>
          <a:p>
            <a:pPr algn="ctr"/>
            <a:r>
              <a:rPr lang="es-CO" sz="2400" i="1" dirty="0" smtClean="0"/>
              <a:t>Costos de producción</a:t>
            </a:r>
            <a:endParaRPr lang="es-CO" sz="2400" i="1" dirty="0"/>
          </a:p>
        </p:txBody>
      </p:sp>
      <p:sp>
        <p:nvSpPr>
          <p:cNvPr id="42" name="CuadroTexto 41"/>
          <p:cNvSpPr txBox="1"/>
          <p:nvPr/>
        </p:nvSpPr>
        <p:spPr>
          <a:xfrm>
            <a:off x="3719221" y="2805881"/>
            <a:ext cx="2563762" cy="461665"/>
          </a:xfrm>
          <a:prstGeom prst="rect">
            <a:avLst/>
          </a:prstGeom>
          <a:noFill/>
        </p:spPr>
        <p:txBody>
          <a:bodyPr wrap="square" rtlCol="0">
            <a:spAutoFit/>
          </a:bodyPr>
          <a:lstStyle/>
          <a:p>
            <a:pPr algn="ctr"/>
            <a:r>
              <a:rPr lang="es-CO" sz="2400" dirty="0" smtClean="0"/>
              <a:t>Bajos salarios</a:t>
            </a:r>
            <a:endParaRPr lang="es-CO" sz="2400" dirty="0"/>
          </a:p>
        </p:txBody>
      </p:sp>
      <p:sp>
        <p:nvSpPr>
          <p:cNvPr id="43" name="CuadroTexto 42"/>
          <p:cNvSpPr txBox="1"/>
          <p:nvPr/>
        </p:nvSpPr>
        <p:spPr>
          <a:xfrm>
            <a:off x="481821" y="1460764"/>
            <a:ext cx="3144127" cy="461665"/>
          </a:xfrm>
          <a:prstGeom prst="rect">
            <a:avLst/>
          </a:prstGeom>
          <a:noFill/>
        </p:spPr>
        <p:txBody>
          <a:bodyPr wrap="square" rtlCol="0">
            <a:spAutoFit/>
          </a:bodyPr>
          <a:lstStyle/>
          <a:p>
            <a:r>
              <a:rPr lang="es-CO" sz="2400" b="1" dirty="0" smtClean="0"/>
              <a:t>Crisis de rentabilidad</a:t>
            </a:r>
            <a:endParaRPr lang="es-CO" sz="2400" b="1" dirty="0"/>
          </a:p>
        </p:txBody>
      </p:sp>
      <p:sp>
        <p:nvSpPr>
          <p:cNvPr id="44" name="CuadroTexto 43"/>
          <p:cNvSpPr txBox="1"/>
          <p:nvPr/>
        </p:nvSpPr>
        <p:spPr>
          <a:xfrm>
            <a:off x="6190518" y="5036610"/>
            <a:ext cx="3655256" cy="646331"/>
          </a:xfrm>
          <a:prstGeom prst="rect">
            <a:avLst/>
          </a:prstGeom>
          <a:noFill/>
        </p:spPr>
        <p:txBody>
          <a:bodyPr wrap="square" rtlCol="0">
            <a:spAutoFit/>
          </a:bodyPr>
          <a:lstStyle/>
          <a:p>
            <a:pPr algn="ctr"/>
            <a:r>
              <a:rPr lang="es-CO" sz="3600" b="1" dirty="0" smtClean="0">
                <a:effectLst>
                  <a:outerShdw blurRad="38100" dist="38100" dir="2700000" algn="tl">
                    <a:srgbClr val="000000">
                      <a:alpha val="43137"/>
                    </a:srgbClr>
                  </a:outerShdw>
                </a:effectLst>
              </a:rPr>
              <a:t>Pobreza</a:t>
            </a:r>
          </a:p>
        </p:txBody>
      </p:sp>
      <p:sp>
        <p:nvSpPr>
          <p:cNvPr id="45" name="CuadroTexto 44"/>
          <p:cNvSpPr txBox="1"/>
          <p:nvPr/>
        </p:nvSpPr>
        <p:spPr>
          <a:xfrm>
            <a:off x="4630105" y="6347087"/>
            <a:ext cx="1339947" cy="461665"/>
          </a:xfrm>
          <a:prstGeom prst="rect">
            <a:avLst/>
          </a:prstGeom>
          <a:noFill/>
        </p:spPr>
        <p:txBody>
          <a:bodyPr wrap="square" rtlCol="0">
            <a:spAutoFit/>
          </a:bodyPr>
          <a:lstStyle/>
          <a:p>
            <a:r>
              <a:rPr lang="es-CO" sz="2400" b="1" dirty="0" smtClean="0"/>
              <a:t>Cosecha</a:t>
            </a:r>
            <a:endParaRPr lang="es-CO" sz="2400" b="1" dirty="0"/>
          </a:p>
        </p:txBody>
      </p:sp>
      <p:sp>
        <p:nvSpPr>
          <p:cNvPr id="46" name="CuadroTexto 45"/>
          <p:cNvSpPr txBox="1"/>
          <p:nvPr/>
        </p:nvSpPr>
        <p:spPr>
          <a:xfrm>
            <a:off x="1654635" y="185263"/>
            <a:ext cx="1880382" cy="523220"/>
          </a:xfrm>
          <a:prstGeom prst="rect">
            <a:avLst/>
          </a:prstGeom>
          <a:noFill/>
        </p:spPr>
        <p:txBody>
          <a:bodyPr wrap="square" rtlCol="0">
            <a:spAutoFit/>
          </a:bodyPr>
          <a:lstStyle/>
          <a:p>
            <a:r>
              <a:rPr lang="es-CO" sz="2800" b="1" dirty="0" smtClean="0">
                <a:effectLst>
                  <a:outerShdw blurRad="38100" dist="38100" dir="2700000" algn="tl">
                    <a:srgbClr val="000000">
                      <a:alpha val="43137"/>
                    </a:srgbClr>
                  </a:outerShdw>
                </a:effectLst>
              </a:rPr>
              <a:t>Mujeres</a:t>
            </a:r>
          </a:p>
        </p:txBody>
      </p:sp>
      <p:sp>
        <p:nvSpPr>
          <p:cNvPr id="47" name="CuadroTexto 46"/>
          <p:cNvSpPr txBox="1"/>
          <p:nvPr/>
        </p:nvSpPr>
        <p:spPr>
          <a:xfrm>
            <a:off x="8448238" y="3983190"/>
            <a:ext cx="2512180" cy="584775"/>
          </a:xfrm>
          <a:prstGeom prst="rect">
            <a:avLst/>
          </a:prstGeom>
          <a:noFill/>
        </p:spPr>
        <p:txBody>
          <a:bodyPr wrap="square" rtlCol="0">
            <a:spAutoFit/>
          </a:bodyPr>
          <a:lstStyle/>
          <a:p>
            <a:r>
              <a:rPr lang="es-CO" sz="3200" b="1" dirty="0" smtClean="0">
                <a:effectLst>
                  <a:outerShdw blurRad="38100" dist="38100" dir="2700000" algn="tl">
                    <a:srgbClr val="000000">
                      <a:alpha val="43137"/>
                    </a:srgbClr>
                  </a:outerShdw>
                </a:effectLst>
              </a:rPr>
              <a:t>Trashumantes</a:t>
            </a:r>
          </a:p>
        </p:txBody>
      </p:sp>
      <p:sp>
        <p:nvSpPr>
          <p:cNvPr id="48" name="CuadroTexto 47"/>
          <p:cNvSpPr txBox="1"/>
          <p:nvPr/>
        </p:nvSpPr>
        <p:spPr>
          <a:xfrm>
            <a:off x="2465363" y="5186306"/>
            <a:ext cx="2581422" cy="523220"/>
          </a:xfrm>
          <a:prstGeom prst="rect">
            <a:avLst/>
          </a:prstGeom>
          <a:noFill/>
        </p:spPr>
        <p:txBody>
          <a:bodyPr wrap="square" rtlCol="0">
            <a:spAutoFit/>
          </a:bodyPr>
          <a:lstStyle/>
          <a:p>
            <a:pPr algn="ctr"/>
            <a:r>
              <a:rPr lang="es-CO" sz="2800" dirty="0" smtClean="0">
                <a:solidFill>
                  <a:schemeClr val="tx1">
                    <a:lumMod val="75000"/>
                    <a:lumOff val="25000"/>
                  </a:schemeClr>
                </a:solidFill>
              </a:rPr>
              <a:t>Deslocalización</a:t>
            </a:r>
            <a:endParaRPr lang="es-CO" sz="2800" dirty="0">
              <a:solidFill>
                <a:schemeClr val="tx1">
                  <a:lumMod val="75000"/>
                  <a:lumOff val="25000"/>
                </a:schemeClr>
              </a:solidFill>
            </a:endParaRPr>
          </a:p>
        </p:txBody>
      </p:sp>
      <p:sp>
        <p:nvSpPr>
          <p:cNvPr id="49" name="CuadroTexto 48"/>
          <p:cNvSpPr txBox="1"/>
          <p:nvPr/>
        </p:nvSpPr>
        <p:spPr>
          <a:xfrm>
            <a:off x="5434230" y="-116488"/>
            <a:ext cx="3280705" cy="523220"/>
          </a:xfrm>
          <a:prstGeom prst="rect">
            <a:avLst/>
          </a:prstGeom>
          <a:noFill/>
        </p:spPr>
        <p:txBody>
          <a:bodyPr wrap="square" rtlCol="0">
            <a:spAutoFit/>
          </a:bodyPr>
          <a:lstStyle/>
          <a:p>
            <a:r>
              <a:rPr lang="es-CO" sz="2800" dirty="0" smtClean="0">
                <a:solidFill>
                  <a:schemeClr val="tx1">
                    <a:lumMod val="75000"/>
                    <a:lumOff val="25000"/>
                  </a:schemeClr>
                </a:solidFill>
              </a:rPr>
              <a:t>Desterritorialización</a:t>
            </a:r>
            <a:endParaRPr lang="es-CO" sz="2800" dirty="0">
              <a:solidFill>
                <a:schemeClr val="tx1">
                  <a:lumMod val="75000"/>
                  <a:lumOff val="25000"/>
                </a:schemeClr>
              </a:solidFill>
            </a:endParaRPr>
          </a:p>
        </p:txBody>
      </p:sp>
      <p:sp>
        <p:nvSpPr>
          <p:cNvPr id="50" name="CuadroTexto 49"/>
          <p:cNvSpPr txBox="1"/>
          <p:nvPr/>
        </p:nvSpPr>
        <p:spPr>
          <a:xfrm>
            <a:off x="6158169" y="6507924"/>
            <a:ext cx="4141141" cy="400110"/>
          </a:xfrm>
          <a:prstGeom prst="rect">
            <a:avLst/>
          </a:prstGeom>
          <a:noFill/>
        </p:spPr>
        <p:txBody>
          <a:bodyPr wrap="square" rtlCol="0">
            <a:spAutoFit/>
          </a:bodyPr>
          <a:lstStyle/>
          <a:p>
            <a:r>
              <a:rPr lang="es-CO" sz="2000" dirty="0" smtClean="0">
                <a:solidFill>
                  <a:schemeClr val="tx1">
                    <a:lumMod val="75000"/>
                    <a:lumOff val="25000"/>
                  </a:schemeClr>
                </a:solidFill>
              </a:rPr>
              <a:t>Nomadismo e itinerancia</a:t>
            </a:r>
            <a:endParaRPr lang="es-CO" sz="2000" dirty="0">
              <a:solidFill>
                <a:schemeClr val="tx1">
                  <a:lumMod val="75000"/>
                  <a:lumOff val="25000"/>
                </a:schemeClr>
              </a:solidFill>
            </a:endParaRPr>
          </a:p>
        </p:txBody>
      </p:sp>
      <p:sp>
        <p:nvSpPr>
          <p:cNvPr id="51" name="CuadroTexto 50"/>
          <p:cNvSpPr txBox="1"/>
          <p:nvPr/>
        </p:nvSpPr>
        <p:spPr>
          <a:xfrm>
            <a:off x="9601786" y="-109725"/>
            <a:ext cx="2186939" cy="523220"/>
          </a:xfrm>
          <a:prstGeom prst="rect">
            <a:avLst/>
          </a:prstGeom>
          <a:noFill/>
        </p:spPr>
        <p:txBody>
          <a:bodyPr wrap="square" rtlCol="0">
            <a:spAutoFit/>
          </a:bodyPr>
          <a:lstStyle/>
          <a:p>
            <a:r>
              <a:rPr lang="es-CO" sz="2800" i="1" dirty="0" smtClean="0"/>
              <a:t>Oferta laboral</a:t>
            </a:r>
            <a:endParaRPr lang="es-CO" sz="2800" i="1" dirty="0"/>
          </a:p>
        </p:txBody>
      </p:sp>
      <p:sp>
        <p:nvSpPr>
          <p:cNvPr id="52" name="CuadroTexto 51"/>
          <p:cNvSpPr txBox="1"/>
          <p:nvPr/>
        </p:nvSpPr>
        <p:spPr>
          <a:xfrm>
            <a:off x="6666619" y="3260522"/>
            <a:ext cx="1948374" cy="461665"/>
          </a:xfrm>
          <a:prstGeom prst="rect">
            <a:avLst/>
          </a:prstGeom>
          <a:noFill/>
        </p:spPr>
        <p:txBody>
          <a:bodyPr wrap="square" rtlCol="0">
            <a:spAutoFit/>
          </a:bodyPr>
          <a:lstStyle/>
          <a:p>
            <a:r>
              <a:rPr lang="es-CO" sz="2400" i="1" dirty="0" smtClean="0"/>
              <a:t>Rebusque</a:t>
            </a:r>
          </a:p>
        </p:txBody>
      </p:sp>
      <p:sp>
        <p:nvSpPr>
          <p:cNvPr id="53" name="CuadroTexto 52"/>
          <p:cNvSpPr txBox="1"/>
          <p:nvPr/>
        </p:nvSpPr>
        <p:spPr>
          <a:xfrm>
            <a:off x="-54510" y="3280464"/>
            <a:ext cx="3031588" cy="523220"/>
          </a:xfrm>
          <a:prstGeom prst="rect">
            <a:avLst/>
          </a:prstGeom>
          <a:noFill/>
        </p:spPr>
        <p:txBody>
          <a:bodyPr wrap="square" rtlCol="0">
            <a:spAutoFit/>
          </a:bodyPr>
          <a:lstStyle/>
          <a:p>
            <a:pPr algn="ctr"/>
            <a:r>
              <a:rPr lang="es-CO" sz="2800" b="1" dirty="0" smtClean="0">
                <a:effectLst>
                  <a:outerShdw blurRad="38100" dist="38100" dir="2700000" algn="tl">
                    <a:srgbClr val="000000">
                      <a:alpha val="43137"/>
                    </a:srgbClr>
                  </a:outerShdw>
                </a:effectLst>
              </a:rPr>
              <a:t>Crisis estructural</a:t>
            </a:r>
            <a:endParaRPr lang="es-CO" sz="2800" b="1" dirty="0">
              <a:effectLst>
                <a:outerShdw blurRad="38100" dist="38100" dir="2700000" algn="tl">
                  <a:srgbClr val="000000">
                    <a:alpha val="43137"/>
                  </a:srgbClr>
                </a:outerShdw>
              </a:effectLst>
            </a:endParaRPr>
          </a:p>
        </p:txBody>
      </p:sp>
      <p:sp>
        <p:nvSpPr>
          <p:cNvPr id="54" name="CuadroTexto 53"/>
          <p:cNvSpPr txBox="1"/>
          <p:nvPr/>
        </p:nvSpPr>
        <p:spPr>
          <a:xfrm>
            <a:off x="6836310" y="1290392"/>
            <a:ext cx="4097217" cy="523220"/>
          </a:xfrm>
          <a:prstGeom prst="rect">
            <a:avLst/>
          </a:prstGeom>
          <a:noFill/>
        </p:spPr>
        <p:txBody>
          <a:bodyPr wrap="square" rtlCol="0">
            <a:spAutoFit/>
          </a:bodyPr>
          <a:lstStyle/>
          <a:p>
            <a:r>
              <a:rPr lang="es-CO" sz="2800" i="1" dirty="0" smtClean="0"/>
              <a:t>Campo-ciudad</a:t>
            </a:r>
            <a:endParaRPr lang="es-CO" sz="2800" i="1" dirty="0"/>
          </a:p>
        </p:txBody>
      </p:sp>
      <p:sp>
        <p:nvSpPr>
          <p:cNvPr id="55" name="CuadroTexto 54"/>
          <p:cNvSpPr txBox="1"/>
          <p:nvPr/>
        </p:nvSpPr>
        <p:spPr>
          <a:xfrm>
            <a:off x="750809" y="5187077"/>
            <a:ext cx="1948374" cy="461665"/>
          </a:xfrm>
          <a:prstGeom prst="rect">
            <a:avLst/>
          </a:prstGeom>
          <a:noFill/>
        </p:spPr>
        <p:txBody>
          <a:bodyPr wrap="square" rtlCol="0">
            <a:spAutoFit/>
          </a:bodyPr>
          <a:lstStyle/>
          <a:p>
            <a:r>
              <a:rPr lang="es-CO" sz="2400" i="1" dirty="0" smtClean="0"/>
              <a:t>Migración</a:t>
            </a:r>
          </a:p>
        </p:txBody>
      </p:sp>
      <p:sp>
        <p:nvSpPr>
          <p:cNvPr id="56" name="CuadroTexto 55"/>
          <p:cNvSpPr txBox="1"/>
          <p:nvPr/>
        </p:nvSpPr>
        <p:spPr>
          <a:xfrm>
            <a:off x="147419" y="50327"/>
            <a:ext cx="1948374" cy="461665"/>
          </a:xfrm>
          <a:prstGeom prst="rect">
            <a:avLst/>
          </a:prstGeom>
          <a:noFill/>
        </p:spPr>
        <p:txBody>
          <a:bodyPr wrap="square" rtlCol="0">
            <a:spAutoFit/>
          </a:bodyPr>
          <a:lstStyle/>
          <a:p>
            <a:r>
              <a:rPr lang="es-CO" sz="2400" i="1" dirty="0" smtClean="0"/>
              <a:t>Emigración</a:t>
            </a:r>
          </a:p>
        </p:txBody>
      </p:sp>
      <p:sp>
        <p:nvSpPr>
          <p:cNvPr id="57" name="CuadroTexto 56"/>
          <p:cNvSpPr txBox="1"/>
          <p:nvPr/>
        </p:nvSpPr>
        <p:spPr>
          <a:xfrm>
            <a:off x="4569947" y="4623878"/>
            <a:ext cx="4097217" cy="523220"/>
          </a:xfrm>
          <a:prstGeom prst="rect">
            <a:avLst/>
          </a:prstGeom>
          <a:noFill/>
        </p:spPr>
        <p:txBody>
          <a:bodyPr wrap="square" rtlCol="0">
            <a:spAutoFit/>
          </a:bodyPr>
          <a:lstStyle/>
          <a:p>
            <a:r>
              <a:rPr lang="es-CO" sz="2800" i="1" dirty="0" smtClean="0"/>
              <a:t>Urbanización</a:t>
            </a:r>
            <a:endParaRPr lang="es-CO" sz="2800" i="1" dirty="0"/>
          </a:p>
        </p:txBody>
      </p:sp>
      <p:sp>
        <p:nvSpPr>
          <p:cNvPr id="59" name="CuadroTexto 58"/>
          <p:cNvSpPr txBox="1"/>
          <p:nvPr/>
        </p:nvSpPr>
        <p:spPr>
          <a:xfrm>
            <a:off x="2184012" y="738934"/>
            <a:ext cx="1753769" cy="830997"/>
          </a:xfrm>
          <a:prstGeom prst="rect">
            <a:avLst/>
          </a:prstGeom>
          <a:noFill/>
        </p:spPr>
        <p:txBody>
          <a:bodyPr wrap="square" rtlCol="0">
            <a:spAutoFit/>
          </a:bodyPr>
          <a:lstStyle/>
          <a:p>
            <a:r>
              <a:rPr lang="es-CO" sz="2400" b="1" dirty="0" smtClean="0">
                <a:effectLst>
                  <a:outerShdw blurRad="38100" dist="38100" dir="2700000" algn="tl">
                    <a:srgbClr val="000000">
                      <a:alpha val="43137"/>
                    </a:srgbClr>
                  </a:outerShdw>
                </a:effectLst>
              </a:rPr>
              <a:t>Relevo generacional</a:t>
            </a:r>
          </a:p>
        </p:txBody>
      </p:sp>
      <p:sp>
        <p:nvSpPr>
          <p:cNvPr id="60" name="CuadroTexto 59"/>
          <p:cNvSpPr txBox="1"/>
          <p:nvPr/>
        </p:nvSpPr>
        <p:spPr>
          <a:xfrm>
            <a:off x="2990558" y="1651975"/>
            <a:ext cx="1948374" cy="584775"/>
          </a:xfrm>
          <a:prstGeom prst="rect">
            <a:avLst/>
          </a:prstGeom>
          <a:noFill/>
        </p:spPr>
        <p:txBody>
          <a:bodyPr wrap="square" rtlCol="0">
            <a:spAutoFit/>
          </a:bodyPr>
          <a:lstStyle/>
          <a:p>
            <a:pPr algn="r"/>
            <a:r>
              <a:rPr lang="es-CO" sz="1600" i="1" dirty="0" smtClean="0"/>
              <a:t>Reconfiguración del mapa cafetero</a:t>
            </a:r>
          </a:p>
        </p:txBody>
      </p:sp>
      <p:sp>
        <p:nvSpPr>
          <p:cNvPr id="61" name="CuadroTexto 60"/>
          <p:cNvSpPr txBox="1"/>
          <p:nvPr/>
        </p:nvSpPr>
        <p:spPr>
          <a:xfrm>
            <a:off x="5994011" y="2835838"/>
            <a:ext cx="2984695" cy="523220"/>
          </a:xfrm>
          <a:prstGeom prst="rect">
            <a:avLst/>
          </a:prstGeom>
          <a:noFill/>
        </p:spPr>
        <p:txBody>
          <a:bodyPr wrap="square" rtlCol="0">
            <a:spAutoFit/>
          </a:bodyPr>
          <a:lstStyle/>
          <a:p>
            <a:r>
              <a:rPr lang="es-CO" sz="2800" b="1" dirty="0" smtClean="0">
                <a:effectLst>
                  <a:outerShdw blurRad="38100" dist="38100" dir="2700000" algn="tl">
                    <a:srgbClr val="000000">
                      <a:alpha val="43137"/>
                    </a:srgbClr>
                  </a:outerShdw>
                </a:effectLst>
              </a:rPr>
              <a:t>Matiz estructural</a:t>
            </a:r>
          </a:p>
        </p:txBody>
      </p:sp>
      <p:sp>
        <p:nvSpPr>
          <p:cNvPr id="62" name="CuadroTexto 61"/>
          <p:cNvSpPr txBox="1"/>
          <p:nvPr/>
        </p:nvSpPr>
        <p:spPr>
          <a:xfrm>
            <a:off x="6015957" y="5709448"/>
            <a:ext cx="3739662" cy="523220"/>
          </a:xfrm>
          <a:prstGeom prst="rect">
            <a:avLst/>
          </a:prstGeom>
          <a:noFill/>
        </p:spPr>
        <p:txBody>
          <a:bodyPr wrap="square" rtlCol="0">
            <a:spAutoFit/>
          </a:bodyPr>
          <a:lstStyle/>
          <a:p>
            <a:r>
              <a:rPr lang="es-CO" sz="2800" i="1" dirty="0" smtClean="0"/>
              <a:t>Civilización cafetera</a:t>
            </a:r>
            <a:endParaRPr lang="es-CO" sz="2800" i="1" dirty="0"/>
          </a:p>
        </p:txBody>
      </p:sp>
      <p:sp>
        <p:nvSpPr>
          <p:cNvPr id="63" name="CuadroTexto 62"/>
          <p:cNvSpPr txBox="1"/>
          <p:nvPr/>
        </p:nvSpPr>
        <p:spPr>
          <a:xfrm>
            <a:off x="2382791" y="-56690"/>
            <a:ext cx="3264290" cy="461665"/>
          </a:xfrm>
          <a:prstGeom prst="rect">
            <a:avLst/>
          </a:prstGeom>
          <a:noFill/>
        </p:spPr>
        <p:txBody>
          <a:bodyPr wrap="square" rtlCol="0">
            <a:spAutoFit/>
          </a:bodyPr>
          <a:lstStyle/>
          <a:p>
            <a:pPr algn="ctr"/>
            <a:r>
              <a:rPr lang="es-CO" sz="2400" b="1" dirty="0" smtClean="0">
                <a:effectLst>
                  <a:outerShdw blurRad="38100" dist="38100" dir="2700000" algn="tl">
                    <a:srgbClr val="000000">
                      <a:alpha val="43137"/>
                    </a:srgbClr>
                  </a:outerShdw>
                </a:effectLst>
              </a:rPr>
              <a:t>Aculturación cafetera</a:t>
            </a:r>
            <a:endParaRPr lang="es-CO" sz="2400" b="1" dirty="0">
              <a:effectLst>
                <a:outerShdw blurRad="38100" dist="38100" dir="2700000" algn="tl">
                  <a:srgbClr val="000000">
                    <a:alpha val="43137"/>
                  </a:srgbClr>
                </a:outerShdw>
              </a:effectLst>
            </a:endParaRPr>
          </a:p>
        </p:txBody>
      </p:sp>
      <p:sp>
        <p:nvSpPr>
          <p:cNvPr id="64" name="CuadroTexto 63"/>
          <p:cNvSpPr txBox="1"/>
          <p:nvPr/>
        </p:nvSpPr>
        <p:spPr>
          <a:xfrm>
            <a:off x="6223272" y="4245567"/>
            <a:ext cx="3655256" cy="646331"/>
          </a:xfrm>
          <a:prstGeom prst="rect">
            <a:avLst/>
          </a:prstGeom>
          <a:noFill/>
        </p:spPr>
        <p:txBody>
          <a:bodyPr wrap="square" rtlCol="0">
            <a:spAutoFit/>
          </a:bodyPr>
          <a:lstStyle/>
          <a:p>
            <a:pPr algn="ctr"/>
            <a:r>
              <a:rPr lang="es-CO" sz="3600" b="1" dirty="0" smtClean="0">
                <a:effectLst>
                  <a:outerShdw blurRad="38100" dist="38100" dir="2700000" algn="tl">
                    <a:srgbClr val="000000">
                      <a:alpha val="43137"/>
                    </a:srgbClr>
                  </a:outerShdw>
                </a:effectLst>
              </a:rPr>
              <a:t>Olvido</a:t>
            </a:r>
          </a:p>
        </p:txBody>
      </p:sp>
      <p:sp>
        <p:nvSpPr>
          <p:cNvPr id="65" name="CuadroTexto 64"/>
          <p:cNvSpPr txBox="1"/>
          <p:nvPr/>
        </p:nvSpPr>
        <p:spPr>
          <a:xfrm>
            <a:off x="63378" y="2037271"/>
            <a:ext cx="1565618" cy="584775"/>
          </a:xfrm>
          <a:prstGeom prst="rect">
            <a:avLst/>
          </a:prstGeom>
          <a:noFill/>
        </p:spPr>
        <p:txBody>
          <a:bodyPr wrap="square" rtlCol="0">
            <a:spAutoFit/>
          </a:bodyPr>
          <a:lstStyle/>
          <a:p>
            <a:r>
              <a:rPr lang="es-CO" sz="3200" b="1" dirty="0" smtClean="0">
                <a:effectLst>
                  <a:outerShdw blurRad="38100" dist="38100" dir="2700000" algn="tl">
                    <a:srgbClr val="000000">
                      <a:alpha val="43137"/>
                    </a:srgbClr>
                  </a:outerShdw>
                </a:effectLst>
              </a:rPr>
              <a:t>Región</a:t>
            </a:r>
          </a:p>
        </p:txBody>
      </p:sp>
      <p:sp>
        <p:nvSpPr>
          <p:cNvPr id="15" name="Marcador de pie de página 14"/>
          <p:cNvSpPr>
            <a:spLocks noGrp="1"/>
          </p:cNvSpPr>
          <p:nvPr>
            <p:ph type="ftr" sz="quarter" idx="12"/>
          </p:nvPr>
        </p:nvSpPr>
        <p:spPr/>
        <p:txBody>
          <a:bodyPr/>
          <a:lstStyle/>
          <a:p>
            <a:pPr rtl="0"/>
            <a:endParaRPr lang="es-ES" noProof="0"/>
          </a:p>
        </p:txBody>
      </p:sp>
    </p:spTree>
    <p:extLst>
      <p:ext uri="{BB962C8B-B14F-4D97-AF65-F5344CB8AC3E}">
        <p14:creationId xmlns:p14="http://schemas.microsoft.com/office/powerpoint/2010/main" val="3114028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792" b="5792"/>
          <a:stretch>
            <a:fillRect/>
          </a:stretch>
        </p:blipFill>
        <p:spPr/>
      </p:pic>
      <p:sp>
        <p:nvSpPr>
          <p:cNvPr id="3" name="Título 2"/>
          <p:cNvSpPr>
            <a:spLocks noGrp="1"/>
          </p:cNvSpPr>
          <p:nvPr>
            <p:ph type="ctrTitle"/>
          </p:nvPr>
        </p:nvSpPr>
        <p:spPr>
          <a:xfrm>
            <a:off x="3914613" y="2482747"/>
            <a:ext cx="3427882" cy="1311331"/>
          </a:xfrm>
        </p:spPr>
        <p:txBody>
          <a:bodyPr/>
          <a:lstStyle/>
          <a:p>
            <a:pPr algn="ctr"/>
            <a:r>
              <a:rPr lang="es-ES" dirty="0" smtClean="0"/>
              <a:t>Conclusiones</a:t>
            </a:r>
            <a:endParaRPr lang="es-ES" dirty="0"/>
          </a:p>
        </p:txBody>
      </p:sp>
    </p:spTree>
    <p:extLst>
      <p:ext uri="{BB962C8B-B14F-4D97-AF65-F5344CB8AC3E}">
        <p14:creationId xmlns:p14="http://schemas.microsoft.com/office/powerpoint/2010/main" val="2589251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350112" y="204716"/>
            <a:ext cx="11400609" cy="6516806"/>
          </a:xfrm>
        </p:spPr>
        <p:txBody>
          <a:bodyPr/>
          <a:lstStyle/>
          <a:p>
            <a:pPr algn="just"/>
            <a:r>
              <a:rPr lang="es-CO" sz="2500" dirty="0" smtClean="0"/>
              <a:t>El café se constituyó como un distribuidor del ingreso, un importante empleador y un dinamizador de la economía de las zonas cafeteras.</a:t>
            </a:r>
          </a:p>
          <a:p>
            <a:pPr algn="just"/>
            <a:r>
              <a:rPr lang="es-CO" sz="2500" dirty="0" smtClean="0"/>
              <a:t>La situación de crisis estructural conduce a la desaparición paulatina del sector cafetero pues bajos precios comprometen subsistencia de productores y trabajadores del café.</a:t>
            </a:r>
          </a:p>
          <a:p>
            <a:pPr algn="just"/>
            <a:r>
              <a:rPr lang="es-CO" sz="2500" dirty="0" smtClean="0"/>
              <a:t>Pauperización de condiciones de vida.</a:t>
            </a:r>
          </a:p>
          <a:p>
            <a:pPr algn="just"/>
            <a:r>
              <a:rPr lang="es-CO" sz="2500" dirty="0" smtClean="0"/>
              <a:t>Precarias condiciones y oportunidades laborales impulsan flujos migratorios y agudizan el problema del envejecimiento rural.</a:t>
            </a:r>
          </a:p>
          <a:p>
            <a:pPr algn="just"/>
            <a:r>
              <a:rPr lang="es-CO" sz="2500" dirty="0" smtClean="0"/>
              <a:t>Está en riesgo importancia estratégica que significa el tránsito social de andariegos y trabajadores del café que tradicionalmente han dinamizado las economías regionales en épocas de cosecha y bonanza.</a:t>
            </a:r>
          </a:p>
          <a:p>
            <a:pPr algn="just"/>
            <a:r>
              <a:rPr lang="es-CO" sz="2500" dirty="0" smtClean="0"/>
              <a:t>El marasmo económico y social tiene efectos innegables entre los caficultores y la patente metástasis de los valores de la cultura y raigambre cafetera.</a:t>
            </a:r>
          </a:p>
          <a:p>
            <a:pPr algn="just"/>
            <a:r>
              <a:rPr lang="es-CO" sz="2500" dirty="0" smtClean="0"/>
              <a:t>Floración de problemáticas sociales marcan una desmotivación laboral en las familias (atomizadas) y hasta su desmembración. También altos niveles de descomposición social (consumo de alcohol, estupefacientes, altos niveles de estrés, suicidios, enfermedades)</a:t>
            </a:r>
          </a:p>
          <a:p>
            <a:endParaRPr lang="es-ES" dirty="0"/>
          </a:p>
        </p:txBody>
      </p:sp>
    </p:spTree>
    <p:extLst>
      <p:ext uri="{BB962C8B-B14F-4D97-AF65-F5344CB8AC3E}">
        <p14:creationId xmlns:p14="http://schemas.microsoft.com/office/powerpoint/2010/main" val="1294909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 xmlns:a16="http://schemas.microsoft.com/office/drawing/2014/main" id="{C4330FBA-FEA8-B941-8864-B3DEDDE8040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55728" y="0"/>
            <a:ext cx="9144000" cy="6858000"/>
          </a:xfrm>
        </p:spPr>
      </p:pic>
      <p:sp>
        <p:nvSpPr>
          <p:cNvPr id="38" name="Cuadro de texto 37" descr="Énfasis en el bloque del título">
            <a:extLst>
              <a:ext uri="{FF2B5EF4-FFF2-40B4-BE49-F238E27FC236}">
                <a16:creationId xmlns="" xmlns:a16="http://schemas.microsoft.com/office/drawing/2014/main" id="{B231FB9C-F234-41D0-A4CE-8C29A5F2F553}"/>
              </a:ext>
              <a:ext uri="{C183D7F6-B498-43B3-948B-1728B52AA6E4}">
                <adec:decorative xmlns:adec="http://schemas.microsoft.com/office/drawing/2017/decorative" xmlns="" val="1"/>
              </a:ext>
            </a:extLst>
          </p:cNvPr>
          <p:cNvSpPr txBox="1">
            <a:spLocks/>
          </p:cNvSpPr>
          <p:nvPr/>
        </p:nvSpPr>
        <p:spPr>
          <a:xfrm>
            <a:off x="11300919" y="2907144"/>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es-ES"/>
          </a:p>
        </p:txBody>
      </p:sp>
      <p:sp>
        <p:nvSpPr>
          <p:cNvPr id="35" name="Triángulo isósceles 34" descr="Sombra en el bloque del título">
            <a:extLst>
              <a:ext uri="{FF2B5EF4-FFF2-40B4-BE49-F238E27FC236}">
                <a16:creationId xmlns="" xmlns:a16="http://schemas.microsoft.com/office/drawing/2014/main" id="{FE193317-B8BD-46CA-B0A6-8A7511B086D9}"/>
              </a:ext>
              <a:ext uri="{C183D7F6-B498-43B3-948B-1728B52AA6E4}">
                <adec:decorative xmlns:adec="http://schemas.microsoft.com/office/drawing/2017/decorative" xmlns="" val="1"/>
              </a:ext>
            </a:extLst>
          </p:cNvPr>
          <p:cNvSpPr/>
          <p:nvPr/>
        </p:nvSpPr>
        <p:spPr>
          <a:xfrm rot="10800000">
            <a:off x="11288915" y="4657945"/>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2" name="Forma libre 5" descr="Bloque de énfasis sólido">
            <a:extLst>
              <a:ext uri="{FF2B5EF4-FFF2-40B4-BE49-F238E27FC236}">
                <a16:creationId xmlns="" xmlns:a16="http://schemas.microsoft.com/office/drawing/2014/main" id="{85E0D4E1-E389-4671-B0E7-165A10A05425}"/>
              </a:ext>
              <a:ext uri="{C183D7F6-B498-43B3-948B-1728B52AA6E4}">
                <adec:decorative xmlns:adec="http://schemas.microsoft.com/office/drawing/2017/decorative" xmlns=""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33" name="Forma libre 5" descr="Bloque de énfasis sin relleno">
            <a:extLst>
              <a:ext uri="{FF2B5EF4-FFF2-40B4-BE49-F238E27FC236}">
                <a16:creationId xmlns="" xmlns:a16="http://schemas.microsoft.com/office/drawing/2014/main" id="{8186FEAF-6E1E-4258-94C3-5C589D4B5ADE}"/>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20" name="Título 19">
            <a:extLst>
              <a:ext uri="{FF2B5EF4-FFF2-40B4-BE49-F238E27FC236}">
                <a16:creationId xmlns="" xmlns:a16="http://schemas.microsoft.com/office/drawing/2014/main" id="{7C11A64B-7EA5-442C-8405-73273A5331D1}"/>
              </a:ext>
            </a:extLst>
          </p:cNvPr>
          <p:cNvSpPr>
            <a:spLocks noGrp="1"/>
          </p:cNvSpPr>
          <p:nvPr>
            <p:ph type="ctrTitle"/>
          </p:nvPr>
        </p:nvSpPr>
        <p:spPr>
          <a:xfrm>
            <a:off x="7341826" y="1937589"/>
            <a:ext cx="4459766" cy="2720356"/>
          </a:xfrm>
        </p:spPr>
        <p:txBody>
          <a:bodyPr rtlCol="0"/>
          <a:lstStyle/>
          <a:p>
            <a:pPr algn="r" rtl="0"/>
            <a:r>
              <a:rPr lang="es-ES" dirty="0" smtClean="0"/>
              <a:t>Gracias.</a:t>
            </a:r>
            <a:endParaRPr lang="es-ES" dirty="0"/>
          </a:p>
        </p:txBody>
      </p:sp>
      <p:pic>
        <p:nvPicPr>
          <p:cNvPr id="8" name="Gráfico 7" descr="Usuario" title="Icono del nombre del moderador">
            <a:extLst>
              <a:ext uri="{FF2B5EF4-FFF2-40B4-BE49-F238E27FC236}">
                <a16:creationId xmlns=""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477812" y="3232300"/>
            <a:ext cx="362777" cy="362777"/>
          </a:xfrm>
          <a:prstGeom prst="rect">
            <a:avLst/>
          </a:prstGeom>
        </p:spPr>
      </p:pic>
      <p:sp>
        <p:nvSpPr>
          <p:cNvPr id="4" name="Marcador de texto 3">
            <a:extLst>
              <a:ext uri="{FF2B5EF4-FFF2-40B4-BE49-F238E27FC236}">
                <a16:creationId xmlns="" xmlns:a16="http://schemas.microsoft.com/office/drawing/2014/main" id="{60828E04-9C2A-4859-8050-C2DF67A249CB}"/>
              </a:ext>
            </a:extLst>
          </p:cNvPr>
          <p:cNvSpPr>
            <a:spLocks noGrp="1"/>
          </p:cNvSpPr>
          <p:nvPr>
            <p:ph type="body" sz="quarter" idx="15"/>
          </p:nvPr>
        </p:nvSpPr>
        <p:spPr>
          <a:xfrm>
            <a:off x="7952709" y="3232300"/>
            <a:ext cx="3909809" cy="374757"/>
          </a:xfrm>
        </p:spPr>
        <p:txBody>
          <a:bodyPr rtlCol="0"/>
          <a:lstStyle/>
          <a:p>
            <a:pPr algn="ctr" rtl="0"/>
            <a:r>
              <a:rPr lang="es-ES" sz="3600" dirty="0" smtClean="0"/>
              <a:t>William  Martínez</a:t>
            </a:r>
            <a:endParaRPr lang="es-ES" sz="3600" dirty="0"/>
          </a:p>
        </p:txBody>
      </p:sp>
      <p:pic>
        <p:nvPicPr>
          <p:cNvPr id="9" name="Gráfico 8" descr="Sobre" title="Icono del correo electrónico del moderador">
            <a:extLst>
              <a:ext uri="{FF2B5EF4-FFF2-40B4-BE49-F238E27FC236}">
                <a16:creationId xmlns=""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493805" y="3842249"/>
            <a:ext cx="379804" cy="379804"/>
          </a:xfrm>
          <a:prstGeom prst="rect">
            <a:avLst/>
          </a:prstGeom>
        </p:spPr>
      </p:pic>
      <p:sp>
        <p:nvSpPr>
          <p:cNvPr id="6" name="Marcador de texto 5">
            <a:extLst>
              <a:ext uri="{FF2B5EF4-FFF2-40B4-BE49-F238E27FC236}">
                <a16:creationId xmlns="" xmlns:a16="http://schemas.microsoft.com/office/drawing/2014/main" id="{50A3BCC3-A277-4C0B-9EBA-EB53990D8EBD}"/>
              </a:ext>
            </a:extLst>
          </p:cNvPr>
          <p:cNvSpPr>
            <a:spLocks noGrp="1"/>
          </p:cNvSpPr>
          <p:nvPr>
            <p:ph type="body" sz="quarter" idx="17"/>
          </p:nvPr>
        </p:nvSpPr>
        <p:spPr>
          <a:xfrm>
            <a:off x="8005525" y="3893874"/>
            <a:ext cx="3759639" cy="314596"/>
          </a:xfrm>
        </p:spPr>
        <p:txBody>
          <a:bodyPr rtlCol="0"/>
          <a:lstStyle/>
          <a:p>
            <a:pPr algn="ctr" rtl="0"/>
            <a:r>
              <a:rPr lang="es-ES" sz="2000" dirty="0" smtClean="0"/>
              <a:t>williamdavidmartinez@hotmail.com</a:t>
            </a:r>
            <a:endParaRPr lang="es-ES" sz="2000" dirty="0"/>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830" y="3284382"/>
            <a:ext cx="11328000" cy="432000"/>
          </a:xfrm>
        </p:spPr>
        <p:txBody>
          <a:bodyPr/>
          <a:lstStyle/>
          <a:p>
            <a:r>
              <a:rPr lang="es-ES" dirty="0" smtClean="0"/>
              <a:t>Barranquilla se hizo gracias al café. (Nieto Arteta, 1985)</a:t>
            </a:r>
            <a:endParaRPr lang="es-ES" dirty="0"/>
          </a:p>
        </p:txBody>
      </p:sp>
    </p:spTree>
    <p:extLst>
      <p:ext uri="{BB962C8B-B14F-4D97-AF65-F5344CB8AC3E}">
        <p14:creationId xmlns:p14="http://schemas.microsoft.com/office/powerpoint/2010/main" val="110275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 xmlns:a16="http://schemas.microsoft.com/office/drawing/2014/main" id="{177FEC3E-B2FE-9045-8D49-89B1E3D20CB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0593" y="418374"/>
            <a:ext cx="8586169" cy="6439627"/>
          </a:xfrm>
        </p:spPr>
      </p:pic>
      <p:sp>
        <p:nvSpPr>
          <p:cNvPr id="24" name="Cuadro de texto 23" descr="Elemento de énfasis en el cuadro del título">
            <a:extLst>
              <a:ext uri="{FF2B5EF4-FFF2-40B4-BE49-F238E27FC236}">
                <a16:creationId xmlns="" xmlns:a16="http://schemas.microsoft.com/office/drawing/2014/main" id="{993B1474-02E3-4509-B5C5-84427653BA68}"/>
              </a:ext>
              <a:ext uri="{C183D7F6-B498-43B3-948B-1728B52AA6E4}">
                <adec:decorative xmlns:adec="http://schemas.microsoft.com/office/drawing/2017/decorative" xmlns=""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es-ES"/>
          </a:p>
        </p:txBody>
      </p:sp>
      <p:sp>
        <p:nvSpPr>
          <p:cNvPr id="18" name="Triángulo isósceles 17" descr="Sombra en el cuadro del título">
            <a:extLst>
              <a:ext uri="{FF2B5EF4-FFF2-40B4-BE49-F238E27FC236}">
                <a16:creationId xmlns="" xmlns:a16="http://schemas.microsoft.com/office/drawing/2014/main" id="{FAB4748B-F532-4C70-827A-5FEA8C084327}"/>
              </a:ext>
              <a:ext uri="{C183D7F6-B498-43B3-948B-1728B52AA6E4}">
                <adec:decorative xmlns:adec="http://schemas.microsoft.com/office/drawing/2017/decorative" xmlns=""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 name="Título 2">
            <a:extLst>
              <a:ext uri="{FF2B5EF4-FFF2-40B4-BE49-F238E27FC236}">
                <a16:creationId xmlns="" xmlns:a16="http://schemas.microsoft.com/office/drawing/2014/main" id="{200B3D2B-613A-41BE-987D-E6A1324B456D}"/>
              </a:ext>
            </a:extLst>
          </p:cNvPr>
          <p:cNvSpPr>
            <a:spLocks noGrp="1"/>
          </p:cNvSpPr>
          <p:nvPr>
            <p:ph type="ctrTitle"/>
          </p:nvPr>
        </p:nvSpPr>
        <p:spPr>
          <a:xfrm>
            <a:off x="7425293" y="2408157"/>
            <a:ext cx="4459766" cy="3146839"/>
          </a:xfrm>
        </p:spPr>
        <p:txBody>
          <a:bodyPr rtlCol="0"/>
          <a:lstStyle/>
          <a:p>
            <a:pPr rtl="0">
              <a:lnSpc>
                <a:spcPts val="4400"/>
              </a:lnSpc>
            </a:pPr>
            <a:r>
              <a:rPr lang="es-ES" sz="5000" dirty="0" smtClean="0"/>
              <a:t>Radiografía cafetera</a:t>
            </a:r>
            <a:endParaRPr lang="es-ES" sz="5000" dirty="0"/>
          </a:p>
        </p:txBody>
      </p:sp>
      <p:sp>
        <p:nvSpPr>
          <p:cNvPr id="4" name="Subtítulo 3">
            <a:extLst>
              <a:ext uri="{FF2B5EF4-FFF2-40B4-BE49-F238E27FC236}">
                <a16:creationId xmlns="" xmlns:a16="http://schemas.microsoft.com/office/drawing/2014/main" id="{4772945D-CA91-4CFE-8EB7-941C7618C994}"/>
              </a:ext>
            </a:extLst>
          </p:cNvPr>
          <p:cNvSpPr>
            <a:spLocks noGrp="1"/>
          </p:cNvSpPr>
          <p:nvPr>
            <p:ph type="subTitle" idx="1"/>
          </p:nvPr>
        </p:nvSpPr>
        <p:spPr/>
        <p:txBody>
          <a:bodyPr rtlCol="0"/>
          <a:lstStyle/>
          <a:p>
            <a:pPr algn="r" rtl="0"/>
            <a:r>
              <a:rPr lang="es-ES" sz="3200" dirty="0" smtClean="0"/>
              <a:t>Causas y orígenes de la crisis estructural.</a:t>
            </a:r>
            <a:endParaRPr lang="es-ES" sz="3200" dirty="0"/>
          </a:p>
        </p:txBody>
      </p:sp>
      <p:sp>
        <p:nvSpPr>
          <p:cNvPr id="15" name="Forma libre 5" descr="Bloque de énfasis">
            <a:extLst>
              <a:ext uri="{FF2B5EF4-FFF2-40B4-BE49-F238E27FC236}">
                <a16:creationId xmlns="" xmlns:a16="http://schemas.microsoft.com/office/drawing/2014/main" id="{7746F873-A4ED-4E4C-BB89-CA0FBB9E9582}"/>
              </a:ext>
              <a:ext uri="{C183D7F6-B498-43B3-948B-1728B52AA6E4}">
                <adec:decorative xmlns:adec="http://schemas.microsoft.com/office/drawing/2017/decorative" xmlns=""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16" name="Forma libre 5" descr="Bloque de énfasis sin relleno">
            <a:extLst>
              <a:ext uri="{FF2B5EF4-FFF2-40B4-BE49-F238E27FC236}">
                <a16:creationId xmlns="" xmlns:a16="http://schemas.microsoft.com/office/drawing/2014/main" id="{E0D7A780-33BC-4E68-9763-AB62376D5024}"/>
              </a:ext>
              <a:ext uri="{C183D7F6-B498-43B3-948B-1728B52AA6E4}">
                <adec:decorative xmlns:adec="http://schemas.microsoft.com/office/drawing/2017/decorative" xmlns=""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a:p>
        </p:txBody>
      </p:sp>
      <p:sp>
        <p:nvSpPr>
          <p:cNvPr id="2" name="Marcador de pie de página 1"/>
          <p:cNvSpPr>
            <a:spLocks noGrp="1"/>
          </p:cNvSpPr>
          <p:nvPr>
            <p:ph type="ftr" sz="quarter" idx="11"/>
          </p:nvPr>
        </p:nvSpPr>
        <p:spPr/>
        <p:txBody>
          <a:bodyPr/>
          <a:lstStyle/>
          <a:p>
            <a:pPr rtl="0"/>
            <a:endParaRPr lang="es-ES" noProof="0"/>
          </a:p>
        </p:txBody>
      </p:sp>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800" y="220984"/>
            <a:ext cx="11340000" cy="432000"/>
          </a:xfrm>
        </p:spPr>
        <p:txBody>
          <a:bodyPr/>
          <a:lstStyle/>
          <a:p>
            <a:pPr algn="ctr"/>
            <a:r>
              <a:rPr lang="es-ES" sz="3600" b="1" dirty="0" smtClean="0"/>
              <a:t>Signos y síntomas</a:t>
            </a:r>
            <a:endParaRPr lang="es-ES" sz="3600" b="1" dirty="0"/>
          </a:p>
        </p:txBody>
      </p:sp>
      <p:sp>
        <p:nvSpPr>
          <p:cNvPr id="4" name="Marcador de contenido 3"/>
          <p:cNvSpPr>
            <a:spLocks noGrp="1"/>
          </p:cNvSpPr>
          <p:nvPr>
            <p:ph idx="1"/>
          </p:nvPr>
        </p:nvSpPr>
        <p:spPr>
          <a:xfrm>
            <a:off x="431999" y="1083212"/>
            <a:ext cx="2892325" cy="5108038"/>
          </a:xfrm>
        </p:spPr>
        <p:txBody>
          <a:bodyPr/>
          <a:lstStyle/>
          <a:p>
            <a:pPr marL="0" indent="0">
              <a:buNone/>
            </a:pPr>
            <a:r>
              <a:rPr lang="es-ES" sz="2000" b="1" dirty="0" smtClean="0"/>
              <a:t>1989: Rompimiento del Acuerdo Internacional del Café</a:t>
            </a:r>
            <a:r>
              <a:rPr lang="es-ES" sz="2000" dirty="0" smtClean="0"/>
              <a:t>.</a:t>
            </a:r>
          </a:p>
          <a:p>
            <a:pPr marL="0" indent="0">
              <a:buNone/>
            </a:pPr>
            <a:endParaRPr lang="es-ES" sz="2000" dirty="0"/>
          </a:p>
          <a:p>
            <a:r>
              <a:rPr lang="es-ES" sz="2000" dirty="0" smtClean="0"/>
              <a:t>Mayor punto de inflexión.</a:t>
            </a:r>
          </a:p>
          <a:p>
            <a:r>
              <a:rPr lang="es-ES" sz="2000" dirty="0" smtClean="0"/>
              <a:t>Libre comercio cafetero.</a:t>
            </a:r>
          </a:p>
          <a:p>
            <a:r>
              <a:rPr lang="es-ES" sz="2000" dirty="0" smtClean="0"/>
              <a:t>“Euforia neoliberal” </a:t>
            </a:r>
            <a:r>
              <a:rPr lang="es-CO" sz="2000" dirty="0"/>
              <a:t>(Robledo Castillo J. E., 1998</a:t>
            </a:r>
            <a:r>
              <a:rPr lang="es-CO" sz="2000" dirty="0" smtClean="0"/>
              <a:t>).</a:t>
            </a:r>
            <a:r>
              <a:rPr lang="es-ES" sz="2000" dirty="0" smtClean="0"/>
              <a:t>	</a:t>
            </a:r>
          </a:p>
          <a:p>
            <a:r>
              <a:rPr lang="es-ES" sz="2000" dirty="0" smtClean="0"/>
              <a:t>Wall Street.</a:t>
            </a:r>
            <a:endParaRPr lang="es-ES" sz="2000" dirty="0"/>
          </a:p>
        </p:txBody>
      </p:sp>
      <p:sp>
        <p:nvSpPr>
          <p:cNvPr id="5" name="Marcador de texto 4"/>
          <p:cNvSpPr>
            <a:spLocks noGrp="1"/>
          </p:cNvSpPr>
          <p:nvPr>
            <p:ph type="body" sz="quarter" idx="12"/>
          </p:nvPr>
        </p:nvSpPr>
        <p:spPr>
          <a:xfrm>
            <a:off x="3446940" y="1083212"/>
            <a:ext cx="2543338" cy="5131154"/>
          </a:xfrm>
        </p:spPr>
        <p:txBody>
          <a:bodyPr/>
          <a:lstStyle/>
          <a:p>
            <a:pPr marL="0" indent="0">
              <a:buNone/>
            </a:pPr>
            <a:r>
              <a:rPr lang="es-ES" sz="2000" b="1" dirty="0" smtClean="0"/>
              <a:t>2004: Resolución 420.</a:t>
            </a:r>
          </a:p>
          <a:p>
            <a:pPr marL="0" indent="0">
              <a:buNone/>
            </a:pPr>
            <a:endParaRPr lang="es-ES" sz="2000" dirty="0"/>
          </a:p>
          <a:p>
            <a:r>
              <a:rPr lang="es-ES" sz="2000" dirty="0" smtClean="0"/>
              <a:t>Sobreoferta de café.</a:t>
            </a:r>
          </a:p>
          <a:p>
            <a:r>
              <a:rPr lang="es-ES" sz="2000" dirty="0" smtClean="0"/>
              <a:t>Cafés basura.</a:t>
            </a:r>
          </a:p>
          <a:p>
            <a:r>
              <a:rPr lang="es-ES" sz="2000" dirty="0" smtClean="0"/>
              <a:t>Papel de los consumidores: EE.UU.</a:t>
            </a:r>
          </a:p>
          <a:p>
            <a:r>
              <a:rPr lang="es-ES" sz="2000" dirty="0" smtClean="0"/>
              <a:t>Carro bomba a producción colombiana. </a:t>
            </a:r>
          </a:p>
          <a:p>
            <a:endParaRPr lang="es-ES" dirty="0"/>
          </a:p>
        </p:txBody>
      </p:sp>
      <p:sp>
        <p:nvSpPr>
          <p:cNvPr id="6" name="Marcador de texto 5"/>
          <p:cNvSpPr>
            <a:spLocks noGrp="1"/>
          </p:cNvSpPr>
          <p:nvPr>
            <p:ph type="body" sz="quarter" idx="13"/>
          </p:nvPr>
        </p:nvSpPr>
        <p:spPr>
          <a:xfrm>
            <a:off x="6023685" y="1083212"/>
            <a:ext cx="2782690" cy="5103573"/>
          </a:xfrm>
        </p:spPr>
        <p:txBody>
          <a:bodyPr/>
          <a:lstStyle/>
          <a:p>
            <a:pPr marL="0" indent="0">
              <a:buNone/>
            </a:pPr>
            <a:r>
              <a:rPr lang="es-ES" sz="2000" b="1" dirty="0" smtClean="0"/>
              <a:t>2008: Crisis financiera internacional.</a:t>
            </a:r>
          </a:p>
          <a:p>
            <a:pPr marL="0" indent="0">
              <a:buNone/>
            </a:pPr>
            <a:endParaRPr lang="es-ES" sz="2000" dirty="0"/>
          </a:p>
          <a:p>
            <a:r>
              <a:rPr lang="es-ES" sz="2000" dirty="0" smtClean="0"/>
              <a:t>Inversión Extranjera como principal variable de crecimiento económico.</a:t>
            </a:r>
          </a:p>
          <a:p>
            <a:r>
              <a:rPr lang="es-ES" sz="2000" dirty="0" smtClean="0"/>
              <a:t>Enfermedad holandesa.</a:t>
            </a:r>
            <a:endParaRPr lang="es-ES" sz="2000" dirty="0"/>
          </a:p>
        </p:txBody>
      </p:sp>
      <p:sp>
        <p:nvSpPr>
          <p:cNvPr id="7" name="Marcador de texto 6"/>
          <p:cNvSpPr>
            <a:spLocks noGrp="1"/>
          </p:cNvSpPr>
          <p:nvPr>
            <p:ph type="body" sz="quarter" idx="14"/>
          </p:nvPr>
        </p:nvSpPr>
        <p:spPr>
          <a:xfrm>
            <a:off x="9027987" y="1083212"/>
            <a:ext cx="2699362" cy="5142930"/>
          </a:xfrm>
        </p:spPr>
        <p:txBody>
          <a:bodyPr/>
          <a:lstStyle/>
          <a:p>
            <a:pPr marL="0" indent="0">
              <a:buNone/>
            </a:pPr>
            <a:r>
              <a:rPr lang="es-ES" sz="2000" b="1" dirty="0" smtClean="0"/>
              <a:t>2013: Paro cafetero.</a:t>
            </a:r>
          </a:p>
          <a:p>
            <a:pPr marL="0" indent="0">
              <a:buNone/>
            </a:pPr>
            <a:endParaRPr lang="es-ES" sz="2000" dirty="0"/>
          </a:p>
          <a:p>
            <a:r>
              <a:rPr lang="es-CO" sz="2000" dirty="0" smtClean="0"/>
              <a:t>De </a:t>
            </a:r>
            <a:r>
              <a:rPr lang="es-CO" sz="2000" dirty="0"/>
              <a:t>US$ 2.39/lb en 2011 </a:t>
            </a:r>
            <a:r>
              <a:rPr lang="es-CO" sz="2000" dirty="0" smtClean="0"/>
              <a:t>a US$ </a:t>
            </a:r>
            <a:r>
              <a:rPr lang="es-CO" sz="2000" dirty="0"/>
              <a:t>1.13/lb en </a:t>
            </a:r>
            <a:r>
              <a:rPr lang="es-CO" sz="2000" dirty="0" smtClean="0"/>
              <a:t>2013.</a:t>
            </a:r>
          </a:p>
          <a:p>
            <a:r>
              <a:rPr lang="es-ES" sz="2000" dirty="0"/>
              <a:t>P</a:t>
            </a:r>
            <a:r>
              <a:rPr lang="es-ES" sz="2000" dirty="0" smtClean="0"/>
              <a:t>recios </a:t>
            </a:r>
            <a:r>
              <a:rPr lang="es-ES" sz="2000" dirty="0"/>
              <a:t>que rayaban con niveles de </a:t>
            </a:r>
            <a:r>
              <a:rPr lang="es-ES" sz="2000" dirty="0" smtClean="0"/>
              <a:t>miseria.</a:t>
            </a:r>
          </a:p>
          <a:p>
            <a:r>
              <a:rPr lang="es-ES" sz="2000" dirty="0" smtClean="0"/>
              <a:t>PIC </a:t>
            </a:r>
            <a:r>
              <a:rPr lang="es-ES" sz="1600" dirty="0" smtClean="0"/>
              <a:t>(</a:t>
            </a:r>
            <a:r>
              <a:rPr lang="es-ES" sz="1600" dirty="0"/>
              <a:t>subsidio de Protección del Ingreso </a:t>
            </a:r>
            <a:r>
              <a:rPr lang="es-ES" sz="1600" dirty="0" smtClean="0"/>
              <a:t>Cafetero)</a:t>
            </a:r>
            <a:endParaRPr lang="es-ES" sz="16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094" y="5627077"/>
            <a:ext cx="2299979" cy="648176"/>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7987" y="4218946"/>
            <a:ext cx="2743325" cy="2059604"/>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 y="4783015"/>
            <a:ext cx="2859116" cy="1490826"/>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274" y="4424898"/>
            <a:ext cx="2782690" cy="1848943"/>
          </a:xfrm>
          <a:prstGeom prst="rect">
            <a:avLst/>
          </a:prstGeom>
        </p:spPr>
      </p:pic>
      <p:sp>
        <p:nvSpPr>
          <p:cNvPr id="3" name="Marcador de pie de página 2"/>
          <p:cNvSpPr>
            <a:spLocks noGrp="1"/>
          </p:cNvSpPr>
          <p:nvPr>
            <p:ph type="ftr" sz="quarter" idx="16"/>
          </p:nvPr>
        </p:nvSpPr>
        <p:spPr/>
        <p:txBody>
          <a:bodyPr/>
          <a:lstStyle/>
          <a:p>
            <a:pPr rtl="0"/>
            <a:endParaRPr lang="es-ES" noProof="0"/>
          </a:p>
        </p:txBody>
      </p:sp>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6228" y="4192087"/>
            <a:ext cx="2044761" cy="1374103"/>
          </a:xfrm>
          <a:prstGeom prst="rect">
            <a:avLst/>
          </a:prstGeom>
        </p:spPr>
      </p:pic>
    </p:spTree>
    <p:extLst>
      <p:ext uri="{BB962C8B-B14F-4D97-AF65-F5344CB8AC3E}">
        <p14:creationId xmlns:p14="http://schemas.microsoft.com/office/powerpoint/2010/main" val="321695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799" y="164714"/>
            <a:ext cx="11328000" cy="432000"/>
          </a:xfrm>
        </p:spPr>
        <p:txBody>
          <a:bodyPr/>
          <a:lstStyle/>
          <a:p>
            <a:r>
              <a:rPr lang="es-ES" sz="3600" b="1" dirty="0" smtClean="0"/>
              <a:t>Colombia: un tomador de precios</a:t>
            </a:r>
            <a:endParaRPr lang="es-ES" sz="3600" b="1" dirty="0"/>
          </a:p>
        </p:txBody>
      </p:sp>
      <p:sp>
        <p:nvSpPr>
          <p:cNvPr id="3" name="Marcador de texto 2"/>
          <p:cNvSpPr>
            <a:spLocks noGrp="1"/>
          </p:cNvSpPr>
          <p:nvPr>
            <p:ph type="body" sz="quarter" idx="32"/>
          </p:nvPr>
        </p:nvSpPr>
        <p:spPr>
          <a:xfrm>
            <a:off x="106184" y="777212"/>
            <a:ext cx="11359789" cy="360000"/>
          </a:xfrm>
        </p:spPr>
        <p:txBody>
          <a:bodyPr/>
          <a:lstStyle/>
          <a:p>
            <a:r>
              <a:rPr lang="es-ES" b="1" dirty="0" smtClean="0"/>
              <a:t>El café colombiano en los años 90 llegó a representar el 21,5% del mercado mundial, hoy esa cifra se ha reducido en un 50%.</a:t>
            </a:r>
            <a:r>
              <a:rPr lang="es-ES" b="1" dirty="0"/>
              <a:t> </a:t>
            </a:r>
          </a:p>
        </p:txBody>
      </p:sp>
      <p:pic>
        <p:nvPicPr>
          <p:cNvPr id="5" name="Imagen 4"/>
          <p:cNvPicPr/>
          <p:nvPr/>
        </p:nvPicPr>
        <p:blipFill rotWithShape="1">
          <a:blip r:embed="rId3">
            <a:extLst>
              <a:ext uri="{28A0092B-C50C-407E-A947-70E740481C1C}">
                <a14:useLocalDpi xmlns:a14="http://schemas.microsoft.com/office/drawing/2010/main" val="0"/>
              </a:ext>
            </a:extLst>
          </a:blip>
          <a:srcRect l="12123" t="27125" r="30265" b="11667"/>
          <a:stretch/>
        </p:blipFill>
        <p:spPr bwMode="auto">
          <a:xfrm>
            <a:off x="388143" y="1152000"/>
            <a:ext cx="10752015" cy="5346000"/>
          </a:xfrm>
          <a:prstGeom prst="rect">
            <a:avLst/>
          </a:prstGeom>
          <a:ln>
            <a:noFill/>
          </a:ln>
          <a:extLst>
            <a:ext uri="{53640926-AAD7-44D8-BBD7-CCE9431645EC}">
              <a14:shadowObscured xmlns:a14="http://schemas.microsoft.com/office/drawing/2010/main"/>
            </a:ext>
          </a:extLst>
        </p:spPr>
      </p:pic>
      <p:sp>
        <p:nvSpPr>
          <p:cNvPr id="6" name="Marcador de pie de página 5"/>
          <p:cNvSpPr>
            <a:spLocks noGrp="1"/>
          </p:cNvSpPr>
          <p:nvPr>
            <p:ph type="ftr" sz="quarter" idx="34"/>
          </p:nvPr>
        </p:nvSpPr>
        <p:spPr>
          <a:xfrm>
            <a:off x="432000" y="6498000"/>
            <a:ext cx="10708158" cy="359999"/>
          </a:xfrm>
        </p:spPr>
        <p:txBody>
          <a:bodyPr/>
          <a:lstStyle/>
          <a:p>
            <a:pPr rtl="0"/>
            <a:endParaRPr lang="es-ES" noProof="0" dirty="0"/>
          </a:p>
        </p:txBody>
      </p:sp>
    </p:spTree>
    <p:extLst>
      <p:ext uri="{BB962C8B-B14F-4D97-AF65-F5344CB8AC3E}">
        <p14:creationId xmlns:p14="http://schemas.microsoft.com/office/powerpoint/2010/main" val="639236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6.png"/>
          <p:cNvPicPr/>
          <p:nvPr/>
        </p:nvPicPr>
        <p:blipFill>
          <a:blip r:embed="rId3">
            <a:extLst/>
          </a:blip>
          <a:stretch>
            <a:fillRect/>
          </a:stretch>
        </p:blipFill>
        <p:spPr>
          <a:xfrm>
            <a:off x="0" y="0"/>
            <a:ext cx="11727656" cy="6277243"/>
          </a:xfrm>
          <a:prstGeom prst="rect">
            <a:avLst/>
          </a:prstGeom>
          <a:ln w="12700">
            <a:miter lim="400000"/>
          </a:ln>
        </p:spPr>
      </p:pic>
      <p:sp>
        <p:nvSpPr>
          <p:cNvPr id="5" name="Marcador de pie de página 4"/>
          <p:cNvSpPr>
            <a:spLocks noGrp="1"/>
          </p:cNvSpPr>
          <p:nvPr>
            <p:ph type="ftr" sz="quarter" idx="12"/>
          </p:nvPr>
        </p:nvSpPr>
        <p:spPr/>
        <p:txBody>
          <a:bodyPr/>
          <a:lstStyle/>
          <a:p>
            <a:pPr rtl="0"/>
            <a:endParaRPr lang="es-ES" noProof="0"/>
          </a:p>
        </p:txBody>
      </p:sp>
    </p:spTree>
    <p:extLst>
      <p:ext uri="{BB962C8B-B14F-4D97-AF65-F5344CB8AC3E}">
        <p14:creationId xmlns:p14="http://schemas.microsoft.com/office/powerpoint/2010/main" val="246714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913" y="0"/>
            <a:ext cx="8653038" cy="6180741"/>
          </a:xfrm>
          <a:prstGeom prst="rect">
            <a:avLst/>
          </a:prstGeom>
        </p:spPr>
      </p:pic>
      <p:sp>
        <p:nvSpPr>
          <p:cNvPr id="5" name="Marcador de pie de página 4"/>
          <p:cNvSpPr>
            <a:spLocks noGrp="1"/>
          </p:cNvSpPr>
          <p:nvPr>
            <p:ph type="ftr" sz="quarter" idx="12"/>
          </p:nvPr>
        </p:nvSpPr>
        <p:spPr>
          <a:xfrm>
            <a:off x="4882021" y="6305212"/>
            <a:ext cx="5484930" cy="201532"/>
          </a:xfrm>
        </p:spPr>
        <p:txBody>
          <a:bodyPr/>
          <a:lstStyle/>
          <a:p>
            <a:pPr algn="r" rtl="0"/>
            <a:endParaRPr lang="es-ES" noProof="0" dirty="0"/>
          </a:p>
        </p:txBody>
      </p:sp>
    </p:spTree>
    <p:extLst>
      <p:ext uri="{BB962C8B-B14F-4D97-AF65-F5344CB8AC3E}">
        <p14:creationId xmlns:p14="http://schemas.microsoft.com/office/powerpoint/2010/main" val="3453352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124" b="5124"/>
          <a:stretch>
            <a:fillRect/>
          </a:stretch>
        </p:blipFill>
        <p:spPr/>
      </p:pic>
      <p:sp>
        <p:nvSpPr>
          <p:cNvPr id="3" name="Título 2"/>
          <p:cNvSpPr>
            <a:spLocks noGrp="1"/>
          </p:cNvSpPr>
          <p:nvPr>
            <p:ph type="ctrTitle"/>
          </p:nvPr>
        </p:nvSpPr>
        <p:spPr/>
        <p:txBody>
          <a:bodyPr/>
          <a:lstStyle/>
          <a:p>
            <a:r>
              <a:rPr lang="es-ES" dirty="0" smtClean="0"/>
              <a:t>El café un conglomerado de angustias</a:t>
            </a:r>
            <a:endParaRPr lang="es-ES" dirty="0"/>
          </a:p>
        </p:txBody>
      </p:sp>
      <p:sp>
        <p:nvSpPr>
          <p:cNvPr id="4" name="Subtítulo 3"/>
          <p:cNvSpPr>
            <a:spLocks noGrp="1"/>
          </p:cNvSpPr>
          <p:nvPr>
            <p:ph type="subTitle" idx="1"/>
          </p:nvPr>
        </p:nvSpPr>
        <p:spPr>
          <a:xfrm>
            <a:off x="4059754" y="4217278"/>
            <a:ext cx="4000500" cy="579806"/>
          </a:xfrm>
        </p:spPr>
        <p:txBody>
          <a:bodyPr/>
          <a:lstStyle/>
          <a:p>
            <a:pPr algn="r"/>
            <a:r>
              <a:rPr lang="es-ES" sz="3200" dirty="0" smtClean="0"/>
              <a:t>¿Qué pasa hoy?</a:t>
            </a:r>
            <a:endParaRPr lang="es-ES" sz="3200" dirty="0"/>
          </a:p>
        </p:txBody>
      </p:sp>
      <p:sp>
        <p:nvSpPr>
          <p:cNvPr id="2" name="Marcador de pie de página 1"/>
          <p:cNvSpPr>
            <a:spLocks noGrp="1"/>
          </p:cNvSpPr>
          <p:nvPr>
            <p:ph type="ftr" sz="quarter" idx="11"/>
          </p:nvPr>
        </p:nvSpPr>
        <p:spPr/>
        <p:txBody>
          <a:bodyPr/>
          <a:lstStyle/>
          <a:p>
            <a:pPr rtl="0"/>
            <a:endParaRPr lang="es-ES" noProof="0"/>
          </a:p>
        </p:txBody>
      </p:sp>
    </p:spTree>
    <p:extLst>
      <p:ext uri="{BB962C8B-B14F-4D97-AF65-F5344CB8AC3E}">
        <p14:creationId xmlns:p14="http://schemas.microsoft.com/office/powerpoint/2010/main" val="2028954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744_TF16411253.potx" id="{0B1A14E9-289E-449B-9BD5-2914559B1E1B}" vid="{515F3326-60D8-4ADD-A22D-1407135FFD3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4F06F66-218D-4D1C-873A-158A1848B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A50AA-654B-45CA-B6AD-FDA9E9535EF9}">
  <ds:schemaRefs>
    <ds:schemaRef ds:uri="http://purl.org/dc/dcmitype/"/>
    <ds:schemaRef ds:uri="http://purl.org/dc/terms/"/>
    <ds:schemaRef ds:uri="http://schemas.microsoft.com/office/infopath/2007/PartnerControls"/>
    <ds:schemaRef ds:uri="http://schemas.microsoft.com/sharepoint/v3"/>
    <ds:schemaRef ds:uri="http://schemas.openxmlformats.org/package/2006/metadata/core-properties"/>
    <ds:schemaRef ds:uri="http://www.w3.org/XML/1998/namespace"/>
    <ds:schemaRef ds:uri="fb0879af-3eba-417a-a55a-ffe6dcd6ca77"/>
    <ds:schemaRef ds:uri="http://schemas.microsoft.com/office/2006/documentManagement/types"/>
    <ds:schemaRef ds:uri="6dc4bcd6-49db-4c07-9060-8acfc67cef9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Presentación geométrica</Template>
  <TotalTime>0</TotalTime>
  <Words>2195</Words>
  <Application>Microsoft Office PowerPoint</Application>
  <PresentationFormat>Panorámica</PresentationFormat>
  <Paragraphs>234</Paragraphs>
  <Slides>33</Slides>
  <Notes>21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Calibri Light</vt:lpstr>
      <vt:lpstr>Corbel</vt:lpstr>
      <vt:lpstr>Times New Roman</vt:lpstr>
      <vt:lpstr>Tema de Office</vt:lpstr>
      <vt:lpstr>Tránsito, migraciones y andariegos en la región  del  Viejo  Caldas.</vt:lpstr>
      <vt:lpstr>Tabla de contenido</vt:lpstr>
      <vt:lpstr>Presentación de PowerPoint</vt:lpstr>
      <vt:lpstr>Radiografía cafetera</vt:lpstr>
      <vt:lpstr>Signos y síntomas</vt:lpstr>
      <vt:lpstr>Colombia: un tomador de precios</vt:lpstr>
      <vt:lpstr>Presentación de PowerPoint</vt:lpstr>
      <vt:lpstr>Presentación de PowerPoint</vt:lpstr>
      <vt:lpstr>El café un conglomerado de angustias</vt:lpstr>
      <vt:lpstr>Grandes dolores de cabeza  </vt:lpstr>
      <vt:lpstr>Precios amargos</vt:lpstr>
      <vt:lpstr>En Colombia hay 550.000 familias cafeteras</vt:lpstr>
      <vt:lpstr>El café, médula de los procesos sociales y económicos de las  regiones cafeteras.</vt:lpstr>
      <vt:lpstr>Presentación de PowerPoint</vt:lpstr>
      <vt:lpstr>Presentación de PowerPoint</vt:lpstr>
      <vt:lpstr>Presentación de PowerPoint</vt:lpstr>
      <vt:lpstr>Presentación de PowerPoint</vt:lpstr>
      <vt:lpstr>La recolección de la cosecha</vt:lpstr>
      <vt:lpstr>Andariegos: un contingente flotante.</vt:lpstr>
      <vt:lpstr>Presentación de PowerPoint</vt:lpstr>
      <vt:lpstr>Reconfiguración del mapa cafetero.</vt:lpstr>
      <vt:lpstr>¿Por qué faltan manos para recoger café?</vt:lpstr>
      <vt:lpstr>Estancamiento demográfico y envejecimiento de la población.</vt:lpstr>
      <vt:lpstr>Presentación de PowerPoint</vt:lpstr>
      <vt:lpstr>El VIEJO CALDAS: el reflejo de una crisis estructural</vt:lpstr>
      <vt:lpstr>Aculturación de la cultura cafetera</vt:lpstr>
      <vt:lpstr>Arquetipo de cafetero </vt:lpstr>
      <vt:lpstr>Presentación de PowerPoint</vt:lpstr>
      <vt:lpstr>Presentación de PowerPoint</vt:lpstr>
      <vt:lpstr>Conclusiones</vt:lpstr>
      <vt:lpstr>Presentación de PowerPoint</vt:lpstr>
      <vt:lpstr>Gracias.</vt:lpstr>
      <vt:lpstr>Barranquilla se hizo gracias al café. (Nieto Arteta, 1985)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2018-09-23T03:36:15Z</dcterms:created>
  <dcterms:modified xsi:type="dcterms:W3CDTF">2018-09-26T17:06:29Z</dcterms:modified>
</cp:coreProperties>
</file>