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7" r:id="rId5"/>
    <p:sldId id="262" r:id="rId6"/>
    <p:sldId id="263" r:id="rId7"/>
    <p:sldId id="264" r:id="rId8"/>
    <p:sldId id="258" r:id="rId9"/>
    <p:sldId id="268" r:id="rId10"/>
    <p:sldId id="269" r:id="rId11"/>
    <p:sldId id="270" r:id="rId12"/>
    <p:sldId id="271" r:id="rId13"/>
    <p:sldId id="272" r:id="rId14"/>
    <p:sldId id="265" r:id="rId15"/>
    <p:sldId id="266" r:id="rId16"/>
    <p:sldId id="273" r:id="rId17"/>
    <p:sldId id="274" r:id="rId18"/>
    <p:sldId id="275" r:id="rId19"/>
    <p:sldId id="276" r:id="rId20"/>
    <p:sldId id="277" r:id="rId21"/>
    <p:sldId id="278" r:id="rId22"/>
    <p:sldId id="279" r:id="rId23"/>
    <p:sldId id="280" r:id="rId24"/>
    <p:sldId id="282" r:id="rId25"/>
    <p:sldId id="281" r:id="rId26"/>
    <p:sldId id="283" r:id="rId27"/>
    <p:sldId id="284" r:id="rId28"/>
    <p:sldId id="285" r:id="rId2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FE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78" d="100"/>
          <a:sy n="78"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861105-57E2-4817-96D0-943F629CD68A}"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s-CO"/>
        </a:p>
      </dgm:t>
    </dgm:pt>
    <dgm:pt modelId="{7FF6DDCF-CF6A-4313-A7C2-716B61D612A0}">
      <dgm:prSet phldrT="[Texto]" custT="1"/>
      <dgm:spPr>
        <a:solidFill>
          <a:srgbClr val="002060"/>
        </a:solidFill>
        <a:ln>
          <a:solidFill>
            <a:srgbClr val="002060"/>
          </a:solidFill>
        </a:ln>
      </dgm:spPr>
      <dgm:t>
        <a:bodyPr/>
        <a:lstStyle/>
        <a:p>
          <a:r>
            <a:rPr lang="es-CO" sz="3600" b="0" dirty="0">
              <a:solidFill>
                <a:schemeClr val="bg1"/>
              </a:solidFill>
              <a:latin typeface="Gill Sans MT" panose="020B0502020104020203" pitchFamily="34" charset="0"/>
            </a:rPr>
            <a:t>Predial</a:t>
          </a:r>
        </a:p>
      </dgm:t>
    </dgm:pt>
    <dgm:pt modelId="{B07F4EC9-1AA5-453D-8543-DCDBE52840CD}" type="parTrans" cxnId="{CB737571-A1B2-46D6-AEB0-0F63BB53840E}">
      <dgm:prSet/>
      <dgm:spPr/>
      <dgm:t>
        <a:bodyPr/>
        <a:lstStyle/>
        <a:p>
          <a:endParaRPr lang="es-CO"/>
        </a:p>
      </dgm:t>
    </dgm:pt>
    <dgm:pt modelId="{27616D78-BFD7-43C6-AA0F-CC20BDBF4B9F}" type="sibTrans" cxnId="{CB737571-A1B2-46D6-AEB0-0F63BB53840E}">
      <dgm:prSet/>
      <dgm:spPr/>
      <dgm:t>
        <a:bodyPr/>
        <a:lstStyle/>
        <a:p>
          <a:endParaRPr lang="es-CO"/>
        </a:p>
      </dgm:t>
    </dgm:pt>
    <dgm:pt modelId="{306E1EF2-2493-44DC-83D9-DAD20FF570C2}">
      <dgm:prSet phldrT="[Texto]" custT="1"/>
      <dgm:spPr>
        <a:solidFill>
          <a:srgbClr val="002060"/>
        </a:solidFill>
        <a:ln>
          <a:solidFill>
            <a:srgbClr val="002060"/>
          </a:solidFill>
        </a:ln>
      </dgm:spPr>
      <dgm:t>
        <a:bodyPr/>
        <a:lstStyle/>
        <a:p>
          <a:r>
            <a:rPr lang="es-ES" sz="1600" b="0" dirty="0">
              <a:solidFill>
                <a:srgbClr val="B5FEB4"/>
              </a:solidFill>
              <a:latin typeface="Gill Sans MT" panose="020B0502020104020203" pitchFamily="34" charset="0"/>
            </a:rPr>
            <a:t>El predial puede aumentar de tres maneras: actualizando permanente de los catastros, subiendo las tarifas, mejorando la gestión.</a:t>
          </a:r>
          <a:endParaRPr lang="es-CO" sz="1600" b="0" dirty="0">
            <a:solidFill>
              <a:srgbClr val="B5FEB4"/>
            </a:solidFill>
            <a:latin typeface="Gill Sans MT" panose="020B0502020104020203" pitchFamily="34" charset="0"/>
          </a:endParaRPr>
        </a:p>
      </dgm:t>
    </dgm:pt>
    <dgm:pt modelId="{F905898E-C2CA-4E43-BA33-161AD27CF853}" type="parTrans" cxnId="{6F3A344E-5A05-4E24-B7EA-8D7EC11C1BDE}">
      <dgm:prSet/>
      <dgm:spPr/>
      <dgm:t>
        <a:bodyPr/>
        <a:lstStyle/>
        <a:p>
          <a:endParaRPr lang="es-CO"/>
        </a:p>
      </dgm:t>
    </dgm:pt>
    <dgm:pt modelId="{FFB1BAE1-F21A-419A-977F-93D554F590A1}" type="sibTrans" cxnId="{6F3A344E-5A05-4E24-B7EA-8D7EC11C1BDE}">
      <dgm:prSet/>
      <dgm:spPr/>
      <dgm:t>
        <a:bodyPr/>
        <a:lstStyle/>
        <a:p>
          <a:endParaRPr lang="es-CO"/>
        </a:p>
      </dgm:t>
    </dgm:pt>
    <dgm:pt modelId="{79350155-3BAB-4233-96B5-200B7E74D404}">
      <dgm:prSet phldrT="[Texto]" custT="1"/>
      <dgm:spPr>
        <a:solidFill>
          <a:srgbClr val="002060"/>
        </a:solidFill>
        <a:ln>
          <a:solidFill>
            <a:srgbClr val="002060"/>
          </a:solidFill>
        </a:ln>
      </dgm:spPr>
      <dgm:t>
        <a:bodyPr/>
        <a:lstStyle/>
        <a:p>
          <a:r>
            <a:rPr lang="es-CO" sz="3600" dirty="0">
              <a:solidFill>
                <a:schemeClr val="bg1"/>
              </a:solidFill>
              <a:latin typeface="Gill Sans MT" panose="020B0502020104020203" pitchFamily="34" charset="0"/>
            </a:rPr>
            <a:t>Industria y comercio</a:t>
          </a:r>
        </a:p>
      </dgm:t>
    </dgm:pt>
    <dgm:pt modelId="{70347592-1128-4F3B-8A39-F6715A327773}" type="parTrans" cxnId="{8B0D73F6-482B-4623-8CFC-533CB8F144A5}">
      <dgm:prSet/>
      <dgm:spPr/>
      <dgm:t>
        <a:bodyPr/>
        <a:lstStyle/>
        <a:p>
          <a:endParaRPr lang="es-CO"/>
        </a:p>
      </dgm:t>
    </dgm:pt>
    <dgm:pt modelId="{A97A569E-381A-46E0-A1D1-3647C36053B0}" type="sibTrans" cxnId="{8B0D73F6-482B-4623-8CFC-533CB8F144A5}">
      <dgm:prSet/>
      <dgm:spPr/>
      <dgm:t>
        <a:bodyPr/>
        <a:lstStyle/>
        <a:p>
          <a:endParaRPr lang="es-CO"/>
        </a:p>
      </dgm:t>
    </dgm:pt>
    <dgm:pt modelId="{6814CB54-9237-4CCF-9239-96FDBF1601DD}">
      <dgm:prSet phldrT="[Texto]" custT="1"/>
      <dgm:spPr>
        <a:solidFill>
          <a:srgbClr val="002060"/>
        </a:solidFill>
        <a:ln>
          <a:solidFill>
            <a:srgbClr val="002060"/>
          </a:solidFill>
        </a:ln>
      </dgm:spPr>
      <dgm:t>
        <a:bodyPr/>
        <a:lstStyle/>
        <a:p>
          <a:r>
            <a:rPr lang="es-ES" sz="1600" dirty="0">
              <a:solidFill>
                <a:srgbClr val="B5FEB4"/>
              </a:solidFill>
              <a:latin typeface="Gill Sans MT" panose="020B0502020104020203" pitchFamily="34" charset="0"/>
            </a:rPr>
            <a:t>En los municipios del </a:t>
          </a:r>
          <a:r>
            <a:rPr lang="es-ES" sz="1600" dirty="0" err="1">
              <a:solidFill>
                <a:srgbClr val="B5FEB4"/>
              </a:solidFill>
              <a:latin typeface="Gill Sans MT" panose="020B0502020104020203" pitchFamily="34" charset="0"/>
            </a:rPr>
            <a:t>Amva</a:t>
          </a:r>
          <a:r>
            <a:rPr lang="es-ES" sz="1600" dirty="0">
              <a:solidFill>
                <a:srgbClr val="B5FEB4"/>
              </a:solidFill>
              <a:latin typeface="Gill Sans MT" panose="020B0502020104020203" pitchFamily="34" charset="0"/>
            </a:rPr>
            <a:t> las tarifas del ICA varían en función del sector económico, así que no se las puede calificar de progresivas. Aunque la base gravable es el ingreso bruto, los contribuyentes de cada sector económico pagan la misma tarifa</a:t>
          </a:r>
          <a:r>
            <a:rPr lang="es-ES" sz="1400" dirty="0"/>
            <a:t>.</a:t>
          </a:r>
          <a:endParaRPr lang="es-CO" sz="1400" dirty="0"/>
        </a:p>
      </dgm:t>
    </dgm:pt>
    <dgm:pt modelId="{5EB67F14-8BEE-4AD1-86E0-0EC75C34BA98}" type="parTrans" cxnId="{609EDFE7-B924-42B3-9B50-F993E81BCE80}">
      <dgm:prSet/>
      <dgm:spPr/>
      <dgm:t>
        <a:bodyPr/>
        <a:lstStyle/>
        <a:p>
          <a:endParaRPr lang="es-CO"/>
        </a:p>
      </dgm:t>
    </dgm:pt>
    <dgm:pt modelId="{975B7391-093A-4F06-9D73-F58CEA66A239}" type="sibTrans" cxnId="{609EDFE7-B924-42B3-9B50-F993E81BCE80}">
      <dgm:prSet/>
      <dgm:spPr/>
      <dgm:t>
        <a:bodyPr/>
        <a:lstStyle/>
        <a:p>
          <a:endParaRPr lang="es-CO"/>
        </a:p>
      </dgm:t>
    </dgm:pt>
    <dgm:pt modelId="{EA72C5FD-0D63-42D3-9952-70440C1045A9}">
      <dgm:prSet phldrT="[Texto]" custT="1"/>
      <dgm:spPr>
        <a:solidFill>
          <a:srgbClr val="002060"/>
        </a:solidFill>
        <a:ln>
          <a:solidFill>
            <a:srgbClr val="002060"/>
          </a:solidFill>
        </a:ln>
      </dgm:spPr>
      <dgm:t>
        <a:bodyPr/>
        <a:lstStyle/>
        <a:p>
          <a:r>
            <a:rPr lang="es-CO" sz="3600" dirty="0">
              <a:solidFill>
                <a:schemeClr val="bg1"/>
              </a:solidFill>
              <a:latin typeface="Gill Sans MT" panose="020B0502020104020203" pitchFamily="34" charset="0"/>
            </a:rPr>
            <a:t>Obligaciones urbanísticas</a:t>
          </a:r>
        </a:p>
      </dgm:t>
    </dgm:pt>
    <dgm:pt modelId="{F4A44224-7F13-4374-ACAC-72312F83A83C}" type="parTrans" cxnId="{B5227AA2-EF4E-4805-8755-5A21C7CD5115}">
      <dgm:prSet/>
      <dgm:spPr/>
      <dgm:t>
        <a:bodyPr/>
        <a:lstStyle/>
        <a:p>
          <a:endParaRPr lang="es-CO"/>
        </a:p>
      </dgm:t>
    </dgm:pt>
    <dgm:pt modelId="{EB1116B9-5440-423C-934A-95DFE976A597}" type="sibTrans" cxnId="{B5227AA2-EF4E-4805-8755-5A21C7CD5115}">
      <dgm:prSet/>
      <dgm:spPr/>
      <dgm:t>
        <a:bodyPr/>
        <a:lstStyle/>
        <a:p>
          <a:endParaRPr lang="es-CO"/>
        </a:p>
      </dgm:t>
    </dgm:pt>
    <dgm:pt modelId="{A0AA9A48-2986-43F1-9D88-44862B37B258}">
      <dgm:prSet phldrT="[Texto]" custT="1"/>
      <dgm:spPr>
        <a:solidFill>
          <a:srgbClr val="002060"/>
        </a:solidFill>
        <a:ln>
          <a:solidFill>
            <a:srgbClr val="002060"/>
          </a:solidFill>
        </a:ln>
      </dgm:spPr>
      <dgm:t>
        <a:bodyPr/>
        <a:lstStyle/>
        <a:p>
          <a:pPr algn="ctr"/>
          <a:endParaRPr lang="es-ES" sz="1600" dirty="0">
            <a:solidFill>
              <a:srgbClr val="B5FEB4"/>
            </a:solidFill>
            <a:latin typeface="Gill Sans MT" panose="020B0502020104020203" pitchFamily="34" charset="0"/>
          </a:endParaRPr>
        </a:p>
        <a:p>
          <a:pPr algn="ctr"/>
          <a:r>
            <a:rPr lang="es-ES" sz="1600" dirty="0">
              <a:solidFill>
                <a:srgbClr val="B5FEB4"/>
              </a:solidFill>
              <a:latin typeface="Gill Sans MT" panose="020B0502020104020203" pitchFamily="34" charset="0"/>
            </a:rPr>
            <a:t>No todos los municipios del </a:t>
          </a:r>
          <a:r>
            <a:rPr lang="es-ES" sz="1600" dirty="0" err="1">
              <a:solidFill>
                <a:srgbClr val="B5FEB4"/>
              </a:solidFill>
              <a:latin typeface="Gill Sans MT" panose="020B0502020104020203" pitchFamily="34" charset="0"/>
            </a:rPr>
            <a:t>Amva</a:t>
          </a:r>
          <a:r>
            <a:rPr lang="es-ES" sz="1600" dirty="0">
              <a:solidFill>
                <a:srgbClr val="B5FEB4"/>
              </a:solidFill>
              <a:latin typeface="Gill Sans MT" panose="020B0502020104020203" pitchFamily="34" charset="0"/>
            </a:rPr>
            <a:t> han avanzado en la implementación de este mecanismo. A pesar de que el POT y el estatuto tributario definen los instrumentos de pago, y las características del fondo de destinación específica, bajo la administración de un banco inmobiliario, estos mecanismos nunca fueron formalizados.</a:t>
          </a:r>
          <a:endParaRPr lang="es-CO" sz="1600" dirty="0">
            <a:solidFill>
              <a:srgbClr val="B5FEB4"/>
            </a:solidFill>
            <a:latin typeface="Gill Sans MT" panose="020B0502020104020203" pitchFamily="34" charset="0"/>
          </a:endParaRPr>
        </a:p>
      </dgm:t>
    </dgm:pt>
    <dgm:pt modelId="{E99346AD-9671-47DF-B38B-A1533F34D843}" type="sibTrans" cxnId="{092CE246-4FCE-4699-9B99-CEEDB79168A1}">
      <dgm:prSet/>
      <dgm:spPr/>
      <dgm:t>
        <a:bodyPr/>
        <a:lstStyle/>
        <a:p>
          <a:endParaRPr lang="es-CO"/>
        </a:p>
      </dgm:t>
    </dgm:pt>
    <dgm:pt modelId="{26C7FD12-090D-4645-AAEC-D56A255B6F3C}" type="parTrans" cxnId="{092CE246-4FCE-4699-9B99-CEEDB79168A1}">
      <dgm:prSet/>
      <dgm:spPr/>
      <dgm:t>
        <a:bodyPr/>
        <a:lstStyle/>
        <a:p>
          <a:endParaRPr lang="es-CO"/>
        </a:p>
      </dgm:t>
    </dgm:pt>
    <dgm:pt modelId="{2C62CD2F-1A03-4390-8E60-E9A08FECFBA6}" type="pres">
      <dgm:prSet presAssocID="{8A861105-57E2-4817-96D0-943F629CD68A}" presName="theList" presStyleCnt="0">
        <dgm:presLayoutVars>
          <dgm:dir/>
          <dgm:animLvl val="lvl"/>
          <dgm:resizeHandles val="exact"/>
        </dgm:presLayoutVars>
      </dgm:prSet>
      <dgm:spPr/>
    </dgm:pt>
    <dgm:pt modelId="{2132E7BE-6FBC-462F-BDC9-F1E35BAF14B2}" type="pres">
      <dgm:prSet presAssocID="{7FF6DDCF-CF6A-4313-A7C2-716B61D612A0}" presName="compNode" presStyleCnt="0"/>
      <dgm:spPr/>
    </dgm:pt>
    <dgm:pt modelId="{BDFF5096-C3F8-4155-9D33-3CE8FC46EA52}" type="pres">
      <dgm:prSet presAssocID="{7FF6DDCF-CF6A-4313-A7C2-716B61D612A0}" presName="aNode" presStyleLbl="bgShp" presStyleIdx="0" presStyleCnt="3" custLinFactNeighborX="-364" custLinFactNeighborY="14100"/>
      <dgm:spPr/>
    </dgm:pt>
    <dgm:pt modelId="{583A796E-9B26-49F3-B507-B154A9884B27}" type="pres">
      <dgm:prSet presAssocID="{7FF6DDCF-CF6A-4313-A7C2-716B61D612A0}" presName="textNode" presStyleLbl="bgShp" presStyleIdx="0" presStyleCnt="3"/>
      <dgm:spPr/>
    </dgm:pt>
    <dgm:pt modelId="{4DE4EB89-4743-41D5-9F59-A5D465A6176D}" type="pres">
      <dgm:prSet presAssocID="{7FF6DDCF-CF6A-4313-A7C2-716B61D612A0}" presName="compChildNode" presStyleCnt="0"/>
      <dgm:spPr/>
    </dgm:pt>
    <dgm:pt modelId="{81F9DC47-73A2-4570-83AD-340625B7BE88}" type="pres">
      <dgm:prSet presAssocID="{7FF6DDCF-CF6A-4313-A7C2-716B61D612A0}" presName="theInnerList" presStyleCnt="0"/>
      <dgm:spPr/>
    </dgm:pt>
    <dgm:pt modelId="{E650979F-B178-4378-A1FC-2D28E09ECC78}" type="pres">
      <dgm:prSet presAssocID="{306E1EF2-2493-44DC-83D9-DAD20FF570C2}" presName="childNode" presStyleLbl="node1" presStyleIdx="0" presStyleCnt="3">
        <dgm:presLayoutVars>
          <dgm:bulletEnabled val="1"/>
        </dgm:presLayoutVars>
      </dgm:prSet>
      <dgm:spPr/>
    </dgm:pt>
    <dgm:pt modelId="{64BE1AAF-B061-4270-B3BF-FD01B1F7DE37}" type="pres">
      <dgm:prSet presAssocID="{7FF6DDCF-CF6A-4313-A7C2-716B61D612A0}" presName="aSpace" presStyleCnt="0"/>
      <dgm:spPr/>
    </dgm:pt>
    <dgm:pt modelId="{27FFC07D-B0DC-4C3C-9931-A9988F8A6CB2}" type="pres">
      <dgm:prSet presAssocID="{79350155-3BAB-4233-96B5-200B7E74D404}" presName="compNode" presStyleCnt="0"/>
      <dgm:spPr/>
    </dgm:pt>
    <dgm:pt modelId="{66B1B4C7-6FC5-4117-8D7C-A62E7301F762}" type="pres">
      <dgm:prSet presAssocID="{79350155-3BAB-4233-96B5-200B7E74D404}" presName="aNode" presStyleLbl="bgShp" presStyleIdx="1" presStyleCnt="3"/>
      <dgm:spPr/>
    </dgm:pt>
    <dgm:pt modelId="{C6AA0C5F-68D5-4B57-AFFA-BD48C0F01E80}" type="pres">
      <dgm:prSet presAssocID="{79350155-3BAB-4233-96B5-200B7E74D404}" presName="textNode" presStyleLbl="bgShp" presStyleIdx="1" presStyleCnt="3"/>
      <dgm:spPr/>
    </dgm:pt>
    <dgm:pt modelId="{7E9E7AA0-7AFD-40B5-AE75-A81ADB4994BF}" type="pres">
      <dgm:prSet presAssocID="{79350155-3BAB-4233-96B5-200B7E74D404}" presName="compChildNode" presStyleCnt="0"/>
      <dgm:spPr/>
    </dgm:pt>
    <dgm:pt modelId="{103511C5-5713-4CEF-AD71-353DAAFA7EC8}" type="pres">
      <dgm:prSet presAssocID="{79350155-3BAB-4233-96B5-200B7E74D404}" presName="theInnerList" presStyleCnt="0"/>
      <dgm:spPr/>
    </dgm:pt>
    <dgm:pt modelId="{E0F8B545-92F5-4774-903A-8288EAF7708C}" type="pres">
      <dgm:prSet presAssocID="{6814CB54-9237-4CCF-9239-96FDBF1601DD}" presName="childNode" presStyleLbl="node1" presStyleIdx="1" presStyleCnt="3">
        <dgm:presLayoutVars>
          <dgm:bulletEnabled val="1"/>
        </dgm:presLayoutVars>
      </dgm:prSet>
      <dgm:spPr/>
    </dgm:pt>
    <dgm:pt modelId="{5308A6D7-8FEF-4DD7-9ECC-CC72FAEE2342}" type="pres">
      <dgm:prSet presAssocID="{79350155-3BAB-4233-96B5-200B7E74D404}" presName="aSpace" presStyleCnt="0"/>
      <dgm:spPr/>
    </dgm:pt>
    <dgm:pt modelId="{5E883DD4-960A-49A6-848C-DCB2E52AD0DB}" type="pres">
      <dgm:prSet presAssocID="{EA72C5FD-0D63-42D3-9952-70440C1045A9}" presName="compNode" presStyleCnt="0"/>
      <dgm:spPr/>
    </dgm:pt>
    <dgm:pt modelId="{A2BFB214-D026-4C85-8564-878D6247B59C}" type="pres">
      <dgm:prSet presAssocID="{EA72C5FD-0D63-42D3-9952-70440C1045A9}" presName="aNode" presStyleLbl="bgShp" presStyleIdx="2" presStyleCnt="3"/>
      <dgm:spPr/>
    </dgm:pt>
    <dgm:pt modelId="{4ED1150F-1939-40D2-B13D-AE17B29BA6D8}" type="pres">
      <dgm:prSet presAssocID="{EA72C5FD-0D63-42D3-9952-70440C1045A9}" presName="textNode" presStyleLbl="bgShp" presStyleIdx="2" presStyleCnt="3"/>
      <dgm:spPr/>
    </dgm:pt>
    <dgm:pt modelId="{20C8FD3C-B740-4827-A02E-00094A3A430F}" type="pres">
      <dgm:prSet presAssocID="{EA72C5FD-0D63-42D3-9952-70440C1045A9}" presName="compChildNode" presStyleCnt="0"/>
      <dgm:spPr/>
    </dgm:pt>
    <dgm:pt modelId="{167434E5-9D70-474C-AE6D-90DB9B7AB593}" type="pres">
      <dgm:prSet presAssocID="{EA72C5FD-0D63-42D3-9952-70440C1045A9}" presName="theInnerList" presStyleCnt="0"/>
      <dgm:spPr/>
    </dgm:pt>
    <dgm:pt modelId="{00261B1F-84F2-4A67-AC45-E3E9B56167A8}" type="pres">
      <dgm:prSet presAssocID="{A0AA9A48-2986-43F1-9D88-44862B37B258}" presName="childNode" presStyleLbl="node1" presStyleIdx="2" presStyleCnt="3" custScaleX="123719" custScaleY="110975">
        <dgm:presLayoutVars>
          <dgm:bulletEnabled val="1"/>
        </dgm:presLayoutVars>
      </dgm:prSet>
      <dgm:spPr/>
    </dgm:pt>
  </dgm:ptLst>
  <dgm:cxnLst>
    <dgm:cxn modelId="{FFD90023-3779-49A9-B6D5-F33B363B1F40}" type="presOf" srcId="{306E1EF2-2493-44DC-83D9-DAD20FF570C2}" destId="{E650979F-B178-4378-A1FC-2D28E09ECC78}" srcOrd="0" destOrd="0" presId="urn:microsoft.com/office/officeart/2005/8/layout/lProcess2"/>
    <dgm:cxn modelId="{E3BA9064-3DEB-4A3B-8580-85E47D5618C9}" type="presOf" srcId="{7FF6DDCF-CF6A-4313-A7C2-716B61D612A0}" destId="{BDFF5096-C3F8-4155-9D33-3CE8FC46EA52}" srcOrd="0" destOrd="0" presId="urn:microsoft.com/office/officeart/2005/8/layout/lProcess2"/>
    <dgm:cxn modelId="{092CE246-4FCE-4699-9B99-CEEDB79168A1}" srcId="{EA72C5FD-0D63-42D3-9952-70440C1045A9}" destId="{A0AA9A48-2986-43F1-9D88-44862B37B258}" srcOrd="0" destOrd="0" parTransId="{26C7FD12-090D-4645-AAEC-D56A255B6F3C}" sibTransId="{E99346AD-9671-47DF-B38B-A1533F34D843}"/>
    <dgm:cxn modelId="{15E0534B-A673-4830-BE1C-C52ADAAC0CAD}" type="presOf" srcId="{79350155-3BAB-4233-96B5-200B7E74D404}" destId="{66B1B4C7-6FC5-4117-8D7C-A62E7301F762}" srcOrd="0" destOrd="0" presId="urn:microsoft.com/office/officeart/2005/8/layout/lProcess2"/>
    <dgm:cxn modelId="{6F3A344E-5A05-4E24-B7EA-8D7EC11C1BDE}" srcId="{7FF6DDCF-CF6A-4313-A7C2-716B61D612A0}" destId="{306E1EF2-2493-44DC-83D9-DAD20FF570C2}" srcOrd="0" destOrd="0" parTransId="{F905898E-C2CA-4E43-BA33-161AD27CF853}" sibTransId="{FFB1BAE1-F21A-419A-977F-93D554F590A1}"/>
    <dgm:cxn modelId="{CB737571-A1B2-46D6-AEB0-0F63BB53840E}" srcId="{8A861105-57E2-4817-96D0-943F629CD68A}" destId="{7FF6DDCF-CF6A-4313-A7C2-716B61D612A0}" srcOrd="0" destOrd="0" parTransId="{B07F4EC9-1AA5-453D-8543-DCDBE52840CD}" sibTransId="{27616D78-BFD7-43C6-AA0F-CC20BDBF4B9F}"/>
    <dgm:cxn modelId="{A9A19376-E15F-4850-A1D5-654CAB463DBF}" type="presOf" srcId="{6814CB54-9237-4CCF-9239-96FDBF1601DD}" destId="{E0F8B545-92F5-4774-903A-8288EAF7708C}" srcOrd="0" destOrd="0" presId="urn:microsoft.com/office/officeart/2005/8/layout/lProcess2"/>
    <dgm:cxn modelId="{67A9DA7A-E3B8-4D57-BA5F-15385B68FED3}" type="presOf" srcId="{7FF6DDCF-CF6A-4313-A7C2-716B61D612A0}" destId="{583A796E-9B26-49F3-B507-B154A9884B27}" srcOrd="1" destOrd="0" presId="urn:microsoft.com/office/officeart/2005/8/layout/lProcess2"/>
    <dgm:cxn modelId="{29F8FE88-034F-41AE-A260-9E35ABA11F69}" type="presOf" srcId="{8A861105-57E2-4817-96D0-943F629CD68A}" destId="{2C62CD2F-1A03-4390-8E60-E9A08FECFBA6}" srcOrd="0" destOrd="0" presId="urn:microsoft.com/office/officeart/2005/8/layout/lProcess2"/>
    <dgm:cxn modelId="{B5227AA2-EF4E-4805-8755-5A21C7CD5115}" srcId="{8A861105-57E2-4817-96D0-943F629CD68A}" destId="{EA72C5FD-0D63-42D3-9952-70440C1045A9}" srcOrd="2" destOrd="0" parTransId="{F4A44224-7F13-4374-ACAC-72312F83A83C}" sibTransId="{EB1116B9-5440-423C-934A-95DFE976A597}"/>
    <dgm:cxn modelId="{F0E4A9B1-2076-497C-B0B8-7B0FA661DFC8}" type="presOf" srcId="{A0AA9A48-2986-43F1-9D88-44862B37B258}" destId="{00261B1F-84F2-4A67-AC45-E3E9B56167A8}" srcOrd="0" destOrd="0" presId="urn:microsoft.com/office/officeart/2005/8/layout/lProcess2"/>
    <dgm:cxn modelId="{68F85DB2-1557-4F20-9DE8-649BE164ECBD}" type="presOf" srcId="{79350155-3BAB-4233-96B5-200B7E74D404}" destId="{C6AA0C5F-68D5-4B57-AFFA-BD48C0F01E80}" srcOrd="1" destOrd="0" presId="urn:microsoft.com/office/officeart/2005/8/layout/lProcess2"/>
    <dgm:cxn modelId="{609EDFE7-B924-42B3-9B50-F993E81BCE80}" srcId="{79350155-3BAB-4233-96B5-200B7E74D404}" destId="{6814CB54-9237-4CCF-9239-96FDBF1601DD}" srcOrd="0" destOrd="0" parTransId="{5EB67F14-8BEE-4AD1-86E0-0EC75C34BA98}" sibTransId="{975B7391-093A-4F06-9D73-F58CEA66A239}"/>
    <dgm:cxn modelId="{57F7B3EF-E564-42DD-BDD6-E7347B0CDCD9}" type="presOf" srcId="{EA72C5FD-0D63-42D3-9952-70440C1045A9}" destId="{4ED1150F-1939-40D2-B13D-AE17B29BA6D8}" srcOrd="1" destOrd="0" presId="urn:microsoft.com/office/officeart/2005/8/layout/lProcess2"/>
    <dgm:cxn modelId="{A1520AF5-4D2C-4A35-BC81-0F90CA88FE2E}" type="presOf" srcId="{EA72C5FD-0D63-42D3-9952-70440C1045A9}" destId="{A2BFB214-D026-4C85-8564-878D6247B59C}" srcOrd="0" destOrd="0" presId="urn:microsoft.com/office/officeart/2005/8/layout/lProcess2"/>
    <dgm:cxn modelId="{8B0D73F6-482B-4623-8CFC-533CB8F144A5}" srcId="{8A861105-57E2-4817-96D0-943F629CD68A}" destId="{79350155-3BAB-4233-96B5-200B7E74D404}" srcOrd="1" destOrd="0" parTransId="{70347592-1128-4F3B-8A39-F6715A327773}" sibTransId="{A97A569E-381A-46E0-A1D1-3647C36053B0}"/>
    <dgm:cxn modelId="{A8E21452-B5B0-4532-8A4E-8928F98B7D34}" type="presParOf" srcId="{2C62CD2F-1A03-4390-8E60-E9A08FECFBA6}" destId="{2132E7BE-6FBC-462F-BDC9-F1E35BAF14B2}" srcOrd="0" destOrd="0" presId="urn:microsoft.com/office/officeart/2005/8/layout/lProcess2"/>
    <dgm:cxn modelId="{C7012809-5F47-4F42-8C86-6FC17E5ADB14}" type="presParOf" srcId="{2132E7BE-6FBC-462F-BDC9-F1E35BAF14B2}" destId="{BDFF5096-C3F8-4155-9D33-3CE8FC46EA52}" srcOrd="0" destOrd="0" presId="urn:microsoft.com/office/officeart/2005/8/layout/lProcess2"/>
    <dgm:cxn modelId="{1DD30BF9-B176-4E19-B580-B75E63E752AB}" type="presParOf" srcId="{2132E7BE-6FBC-462F-BDC9-F1E35BAF14B2}" destId="{583A796E-9B26-49F3-B507-B154A9884B27}" srcOrd="1" destOrd="0" presId="urn:microsoft.com/office/officeart/2005/8/layout/lProcess2"/>
    <dgm:cxn modelId="{06995AEA-2ACC-4FE4-A681-14884D7BD9F8}" type="presParOf" srcId="{2132E7BE-6FBC-462F-BDC9-F1E35BAF14B2}" destId="{4DE4EB89-4743-41D5-9F59-A5D465A6176D}" srcOrd="2" destOrd="0" presId="urn:microsoft.com/office/officeart/2005/8/layout/lProcess2"/>
    <dgm:cxn modelId="{99A66C7A-8B12-4099-A8B2-07D3E5D77E48}" type="presParOf" srcId="{4DE4EB89-4743-41D5-9F59-A5D465A6176D}" destId="{81F9DC47-73A2-4570-83AD-340625B7BE88}" srcOrd="0" destOrd="0" presId="urn:microsoft.com/office/officeart/2005/8/layout/lProcess2"/>
    <dgm:cxn modelId="{0D31A299-75D9-42D9-B3C6-6799988FFDFF}" type="presParOf" srcId="{81F9DC47-73A2-4570-83AD-340625B7BE88}" destId="{E650979F-B178-4378-A1FC-2D28E09ECC78}" srcOrd="0" destOrd="0" presId="urn:microsoft.com/office/officeart/2005/8/layout/lProcess2"/>
    <dgm:cxn modelId="{817BA30F-5C2E-4B2F-96A7-1A75A51C8B5E}" type="presParOf" srcId="{2C62CD2F-1A03-4390-8E60-E9A08FECFBA6}" destId="{64BE1AAF-B061-4270-B3BF-FD01B1F7DE37}" srcOrd="1" destOrd="0" presId="urn:microsoft.com/office/officeart/2005/8/layout/lProcess2"/>
    <dgm:cxn modelId="{E931BDEA-ADEA-4264-95AE-FBD967BE32A0}" type="presParOf" srcId="{2C62CD2F-1A03-4390-8E60-E9A08FECFBA6}" destId="{27FFC07D-B0DC-4C3C-9931-A9988F8A6CB2}" srcOrd="2" destOrd="0" presId="urn:microsoft.com/office/officeart/2005/8/layout/lProcess2"/>
    <dgm:cxn modelId="{84B40E4B-55B7-49C3-8928-9C4A6F5C54AB}" type="presParOf" srcId="{27FFC07D-B0DC-4C3C-9931-A9988F8A6CB2}" destId="{66B1B4C7-6FC5-4117-8D7C-A62E7301F762}" srcOrd="0" destOrd="0" presId="urn:microsoft.com/office/officeart/2005/8/layout/lProcess2"/>
    <dgm:cxn modelId="{841A77E6-C695-4B6F-BDD9-64CFCCB8D296}" type="presParOf" srcId="{27FFC07D-B0DC-4C3C-9931-A9988F8A6CB2}" destId="{C6AA0C5F-68D5-4B57-AFFA-BD48C0F01E80}" srcOrd="1" destOrd="0" presId="urn:microsoft.com/office/officeart/2005/8/layout/lProcess2"/>
    <dgm:cxn modelId="{8E6174D4-564B-415F-B2F4-D1B95B5E1CCF}" type="presParOf" srcId="{27FFC07D-B0DC-4C3C-9931-A9988F8A6CB2}" destId="{7E9E7AA0-7AFD-40B5-AE75-A81ADB4994BF}" srcOrd="2" destOrd="0" presId="urn:microsoft.com/office/officeart/2005/8/layout/lProcess2"/>
    <dgm:cxn modelId="{FCE7B158-1436-4306-A213-94AD7FDB3D0F}" type="presParOf" srcId="{7E9E7AA0-7AFD-40B5-AE75-A81ADB4994BF}" destId="{103511C5-5713-4CEF-AD71-353DAAFA7EC8}" srcOrd="0" destOrd="0" presId="urn:microsoft.com/office/officeart/2005/8/layout/lProcess2"/>
    <dgm:cxn modelId="{AA37E063-C41B-4B19-AB0E-566B1DDA1748}" type="presParOf" srcId="{103511C5-5713-4CEF-AD71-353DAAFA7EC8}" destId="{E0F8B545-92F5-4774-903A-8288EAF7708C}" srcOrd="0" destOrd="0" presId="urn:microsoft.com/office/officeart/2005/8/layout/lProcess2"/>
    <dgm:cxn modelId="{0EA3AE1E-7D47-4050-AF33-99F3E86AC7A0}" type="presParOf" srcId="{2C62CD2F-1A03-4390-8E60-E9A08FECFBA6}" destId="{5308A6D7-8FEF-4DD7-9ECC-CC72FAEE2342}" srcOrd="3" destOrd="0" presId="urn:microsoft.com/office/officeart/2005/8/layout/lProcess2"/>
    <dgm:cxn modelId="{5E809134-E678-4541-828B-BC2BAC2BA7EB}" type="presParOf" srcId="{2C62CD2F-1A03-4390-8E60-E9A08FECFBA6}" destId="{5E883DD4-960A-49A6-848C-DCB2E52AD0DB}" srcOrd="4" destOrd="0" presId="urn:microsoft.com/office/officeart/2005/8/layout/lProcess2"/>
    <dgm:cxn modelId="{595FD4F4-A640-41FD-8567-FC7D9680FD94}" type="presParOf" srcId="{5E883DD4-960A-49A6-848C-DCB2E52AD0DB}" destId="{A2BFB214-D026-4C85-8564-878D6247B59C}" srcOrd="0" destOrd="0" presId="urn:microsoft.com/office/officeart/2005/8/layout/lProcess2"/>
    <dgm:cxn modelId="{43A5CFBA-C53B-4C64-B5AC-D1ADAD2116DE}" type="presParOf" srcId="{5E883DD4-960A-49A6-848C-DCB2E52AD0DB}" destId="{4ED1150F-1939-40D2-B13D-AE17B29BA6D8}" srcOrd="1" destOrd="0" presId="urn:microsoft.com/office/officeart/2005/8/layout/lProcess2"/>
    <dgm:cxn modelId="{39419E35-5A01-40F5-A967-23FC58B1F3E1}" type="presParOf" srcId="{5E883DD4-960A-49A6-848C-DCB2E52AD0DB}" destId="{20C8FD3C-B740-4827-A02E-00094A3A430F}" srcOrd="2" destOrd="0" presId="urn:microsoft.com/office/officeart/2005/8/layout/lProcess2"/>
    <dgm:cxn modelId="{2306E19F-3FA3-4E4D-B56C-A31B5B4E5E22}" type="presParOf" srcId="{20C8FD3C-B740-4827-A02E-00094A3A430F}" destId="{167434E5-9D70-474C-AE6D-90DB9B7AB593}" srcOrd="0" destOrd="0" presId="urn:microsoft.com/office/officeart/2005/8/layout/lProcess2"/>
    <dgm:cxn modelId="{9C73A252-6F03-41CA-AB47-33330932E866}" type="presParOf" srcId="{167434E5-9D70-474C-AE6D-90DB9B7AB593}" destId="{00261B1F-84F2-4A67-AC45-E3E9B56167A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35085D-C57D-41AC-A225-136D922B869F}"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CO"/>
        </a:p>
      </dgm:t>
    </dgm:pt>
    <dgm:pt modelId="{06D39479-54F5-45D2-AFBA-46B52E35C297}">
      <dgm:prSet phldrT="[Texto]" custT="1"/>
      <dgm:spPr>
        <a:ln w="57150">
          <a:solidFill>
            <a:srgbClr val="B5FEB4"/>
          </a:solidFill>
        </a:ln>
      </dgm:spPr>
      <dgm:t>
        <a:bodyPr/>
        <a:lstStyle/>
        <a:p>
          <a:r>
            <a:rPr lang="es-CO" sz="2800" dirty="0">
              <a:solidFill>
                <a:srgbClr val="002060"/>
              </a:solidFill>
              <a:latin typeface="Gill Sans MT" panose="020B0502020104020203" pitchFamily="34" charset="0"/>
            </a:rPr>
            <a:t>Alianzas público privadas</a:t>
          </a:r>
        </a:p>
      </dgm:t>
    </dgm:pt>
    <dgm:pt modelId="{9862FD8A-F11E-4ABD-BFA1-D78009FF1769}" type="parTrans" cxnId="{37CFEFCB-F6EC-4BB1-A6A9-484540FFB01F}">
      <dgm:prSet/>
      <dgm:spPr/>
      <dgm:t>
        <a:bodyPr/>
        <a:lstStyle/>
        <a:p>
          <a:endParaRPr lang="es-CO"/>
        </a:p>
      </dgm:t>
    </dgm:pt>
    <dgm:pt modelId="{466E7600-BC91-42D4-B48B-05F6B51B35EC}" type="sibTrans" cxnId="{37CFEFCB-F6EC-4BB1-A6A9-484540FFB01F}">
      <dgm:prSet/>
      <dgm:spPr/>
      <dgm:t>
        <a:bodyPr/>
        <a:lstStyle/>
        <a:p>
          <a:endParaRPr lang="es-CO"/>
        </a:p>
      </dgm:t>
    </dgm:pt>
    <dgm:pt modelId="{3646768D-4F7F-4EE5-936F-5472FD280300}">
      <dgm:prSet phldrT="[Texto]" custT="1"/>
      <dgm:spPr>
        <a:ln w="57150">
          <a:solidFill>
            <a:srgbClr val="B5FEB4"/>
          </a:solidFill>
        </a:ln>
      </dgm:spPr>
      <dgm:t>
        <a:bodyPr/>
        <a:lstStyle/>
        <a:p>
          <a:r>
            <a:rPr lang="es-CO" sz="2800" dirty="0">
              <a:solidFill>
                <a:srgbClr val="002060"/>
              </a:solidFill>
              <a:latin typeface="Gill Sans MT" panose="020B0502020104020203" pitchFamily="34" charset="0"/>
            </a:rPr>
            <a:t>Contribución de valorización</a:t>
          </a:r>
        </a:p>
      </dgm:t>
    </dgm:pt>
    <dgm:pt modelId="{121A96AE-4761-4F1D-948D-D2713281B572}" type="parTrans" cxnId="{55512CA5-4F7C-43EB-82AD-725CE6FD36BC}">
      <dgm:prSet/>
      <dgm:spPr/>
      <dgm:t>
        <a:bodyPr/>
        <a:lstStyle/>
        <a:p>
          <a:endParaRPr lang="es-CO"/>
        </a:p>
      </dgm:t>
    </dgm:pt>
    <dgm:pt modelId="{C01F6596-1CF0-44EB-9A40-C120308696B9}" type="sibTrans" cxnId="{55512CA5-4F7C-43EB-82AD-725CE6FD36BC}">
      <dgm:prSet/>
      <dgm:spPr/>
      <dgm:t>
        <a:bodyPr/>
        <a:lstStyle/>
        <a:p>
          <a:endParaRPr lang="es-CO"/>
        </a:p>
      </dgm:t>
    </dgm:pt>
    <dgm:pt modelId="{C5237FEB-C70F-46D6-8175-12E1F33440EE}">
      <dgm:prSet phldrT="[Texto]" custT="1"/>
      <dgm:spPr>
        <a:ln w="57150">
          <a:solidFill>
            <a:srgbClr val="B5FEB4"/>
          </a:solidFill>
        </a:ln>
      </dgm:spPr>
      <dgm:t>
        <a:bodyPr/>
        <a:lstStyle/>
        <a:p>
          <a:r>
            <a:rPr lang="es-CO" sz="2800" dirty="0">
              <a:solidFill>
                <a:srgbClr val="002060"/>
              </a:solidFill>
              <a:latin typeface="Gill Sans MT" panose="020B0502020104020203" pitchFamily="34" charset="0"/>
            </a:rPr>
            <a:t>Participación en plusvalías</a:t>
          </a:r>
        </a:p>
      </dgm:t>
    </dgm:pt>
    <dgm:pt modelId="{F6333F54-64FB-4455-B695-AB7D8AB5389B}" type="parTrans" cxnId="{5A33D3DE-EAE4-40F6-B8DB-348B25577071}">
      <dgm:prSet/>
      <dgm:spPr/>
      <dgm:t>
        <a:bodyPr/>
        <a:lstStyle/>
        <a:p>
          <a:endParaRPr lang="es-CO"/>
        </a:p>
      </dgm:t>
    </dgm:pt>
    <dgm:pt modelId="{06F2193B-012D-4804-AE3A-10E130DEE356}" type="sibTrans" cxnId="{5A33D3DE-EAE4-40F6-B8DB-348B25577071}">
      <dgm:prSet/>
      <dgm:spPr/>
      <dgm:t>
        <a:bodyPr/>
        <a:lstStyle/>
        <a:p>
          <a:endParaRPr lang="es-CO"/>
        </a:p>
      </dgm:t>
    </dgm:pt>
    <dgm:pt modelId="{A5FEE1BB-D11E-4859-BF7F-89BDE8559015}">
      <dgm:prSet phldrT="[Texto]" custT="1"/>
      <dgm:spPr>
        <a:ln w="57150">
          <a:solidFill>
            <a:srgbClr val="B5FEB4"/>
          </a:solidFill>
        </a:ln>
      </dgm:spPr>
      <dgm:t>
        <a:bodyPr/>
        <a:lstStyle/>
        <a:p>
          <a:r>
            <a:rPr lang="es-CO" sz="2800" dirty="0">
              <a:solidFill>
                <a:srgbClr val="002060"/>
              </a:solidFill>
              <a:latin typeface="Gill Sans MT" panose="020B0502020104020203" pitchFamily="34" charset="0"/>
            </a:rPr>
            <a:t>Bonos de deuda</a:t>
          </a:r>
        </a:p>
      </dgm:t>
    </dgm:pt>
    <dgm:pt modelId="{3F94A04B-FB28-45CC-A913-5007A5F8C481}" type="parTrans" cxnId="{614ACC9A-75DF-43BC-B800-C97F1254E7D9}">
      <dgm:prSet/>
      <dgm:spPr/>
      <dgm:t>
        <a:bodyPr/>
        <a:lstStyle/>
        <a:p>
          <a:endParaRPr lang="es-CO"/>
        </a:p>
      </dgm:t>
    </dgm:pt>
    <dgm:pt modelId="{46F050AB-9618-44FE-86E4-3F9F8A869416}" type="sibTrans" cxnId="{614ACC9A-75DF-43BC-B800-C97F1254E7D9}">
      <dgm:prSet/>
      <dgm:spPr/>
      <dgm:t>
        <a:bodyPr/>
        <a:lstStyle/>
        <a:p>
          <a:endParaRPr lang="es-CO"/>
        </a:p>
      </dgm:t>
    </dgm:pt>
    <dgm:pt modelId="{A4DA29C8-9C28-433F-A5A2-DA9D92EC3BB6}">
      <dgm:prSet phldrT="[Texto]" custT="1"/>
      <dgm:spPr>
        <a:ln w="57150">
          <a:solidFill>
            <a:srgbClr val="B5FEB4"/>
          </a:solidFill>
        </a:ln>
      </dgm:spPr>
      <dgm:t>
        <a:bodyPr/>
        <a:lstStyle/>
        <a:p>
          <a:r>
            <a:rPr lang="es-CO" sz="2800" dirty="0">
              <a:solidFill>
                <a:srgbClr val="002060"/>
              </a:solidFill>
              <a:latin typeface="Gill Sans MT" panose="020B0502020104020203" pitchFamily="34" charset="0"/>
            </a:rPr>
            <a:t>Banco inmobiliario</a:t>
          </a:r>
        </a:p>
      </dgm:t>
    </dgm:pt>
    <dgm:pt modelId="{6AC349A9-6ABF-4BB6-BFAA-09E65056A9B5}" type="parTrans" cxnId="{89A35F10-35C0-4F26-A8FD-7EB270070827}">
      <dgm:prSet/>
      <dgm:spPr/>
      <dgm:t>
        <a:bodyPr/>
        <a:lstStyle/>
        <a:p>
          <a:endParaRPr lang="es-CO"/>
        </a:p>
      </dgm:t>
    </dgm:pt>
    <dgm:pt modelId="{45995227-2F78-46E7-A1AA-45AB5EA7B59A}" type="sibTrans" cxnId="{89A35F10-35C0-4F26-A8FD-7EB270070827}">
      <dgm:prSet/>
      <dgm:spPr/>
      <dgm:t>
        <a:bodyPr/>
        <a:lstStyle/>
        <a:p>
          <a:endParaRPr lang="es-CO"/>
        </a:p>
      </dgm:t>
    </dgm:pt>
    <dgm:pt modelId="{46BCB74A-75E9-485A-9203-9C13A4EBB1E1}">
      <dgm:prSet phldrT="[Texto]" custT="1"/>
      <dgm:spPr>
        <a:ln w="57150">
          <a:solidFill>
            <a:srgbClr val="B5FEB4"/>
          </a:solidFill>
        </a:ln>
      </dgm:spPr>
      <dgm:t>
        <a:bodyPr/>
        <a:lstStyle/>
        <a:p>
          <a:r>
            <a:rPr lang="es-CO" sz="2800" dirty="0">
              <a:solidFill>
                <a:srgbClr val="002060"/>
              </a:solidFill>
              <a:latin typeface="Gill Sans MT" panose="020B0502020104020203" pitchFamily="34" charset="0"/>
            </a:rPr>
            <a:t>Regalías</a:t>
          </a:r>
        </a:p>
      </dgm:t>
    </dgm:pt>
    <dgm:pt modelId="{6E75617C-8721-4394-B01A-3A0D47AFFBA9}" type="parTrans" cxnId="{3D54D965-E0B3-4E94-A2E5-2BD783F78752}">
      <dgm:prSet/>
      <dgm:spPr/>
      <dgm:t>
        <a:bodyPr/>
        <a:lstStyle/>
        <a:p>
          <a:endParaRPr lang="es-CO"/>
        </a:p>
      </dgm:t>
    </dgm:pt>
    <dgm:pt modelId="{556C4376-A849-4333-BE58-11DC71B98079}" type="sibTrans" cxnId="{3D54D965-E0B3-4E94-A2E5-2BD783F78752}">
      <dgm:prSet/>
      <dgm:spPr/>
      <dgm:t>
        <a:bodyPr/>
        <a:lstStyle/>
        <a:p>
          <a:endParaRPr lang="es-CO"/>
        </a:p>
      </dgm:t>
    </dgm:pt>
    <dgm:pt modelId="{BD5CFA20-0400-4D5C-AADE-87CDEA33FD96}" type="pres">
      <dgm:prSet presAssocID="{3435085D-C57D-41AC-A225-136D922B869F}" presName="diagram" presStyleCnt="0">
        <dgm:presLayoutVars>
          <dgm:dir/>
          <dgm:resizeHandles val="exact"/>
        </dgm:presLayoutVars>
      </dgm:prSet>
      <dgm:spPr/>
    </dgm:pt>
    <dgm:pt modelId="{501918D3-FD7C-4701-AC08-C6724CCC67DD}" type="pres">
      <dgm:prSet presAssocID="{06D39479-54F5-45D2-AFBA-46B52E35C297}" presName="node" presStyleLbl="node1" presStyleIdx="0" presStyleCnt="6">
        <dgm:presLayoutVars>
          <dgm:bulletEnabled val="1"/>
        </dgm:presLayoutVars>
      </dgm:prSet>
      <dgm:spPr/>
    </dgm:pt>
    <dgm:pt modelId="{4A5CD875-C376-4753-8A3F-62760D819B79}" type="pres">
      <dgm:prSet presAssocID="{466E7600-BC91-42D4-B48B-05F6B51B35EC}" presName="sibTrans" presStyleCnt="0"/>
      <dgm:spPr/>
    </dgm:pt>
    <dgm:pt modelId="{4E03CD37-3AA1-494E-972A-FD27D4E2CD66}" type="pres">
      <dgm:prSet presAssocID="{3646768D-4F7F-4EE5-936F-5472FD280300}" presName="node" presStyleLbl="node1" presStyleIdx="1" presStyleCnt="6">
        <dgm:presLayoutVars>
          <dgm:bulletEnabled val="1"/>
        </dgm:presLayoutVars>
      </dgm:prSet>
      <dgm:spPr/>
    </dgm:pt>
    <dgm:pt modelId="{2070304E-6075-4129-BC93-971672420151}" type="pres">
      <dgm:prSet presAssocID="{C01F6596-1CF0-44EB-9A40-C120308696B9}" presName="sibTrans" presStyleCnt="0"/>
      <dgm:spPr/>
    </dgm:pt>
    <dgm:pt modelId="{ABB5D777-A045-41D0-BA98-A566F99ED93B}" type="pres">
      <dgm:prSet presAssocID="{C5237FEB-C70F-46D6-8175-12E1F33440EE}" presName="node" presStyleLbl="node1" presStyleIdx="2" presStyleCnt="6">
        <dgm:presLayoutVars>
          <dgm:bulletEnabled val="1"/>
        </dgm:presLayoutVars>
      </dgm:prSet>
      <dgm:spPr/>
    </dgm:pt>
    <dgm:pt modelId="{11857839-7C7F-4E80-AD22-1CC934CCF396}" type="pres">
      <dgm:prSet presAssocID="{06F2193B-012D-4804-AE3A-10E130DEE356}" presName="sibTrans" presStyleCnt="0"/>
      <dgm:spPr/>
    </dgm:pt>
    <dgm:pt modelId="{C5DD4B8F-6ED5-40E1-AD33-FA71C848E476}" type="pres">
      <dgm:prSet presAssocID="{A5FEE1BB-D11E-4859-BF7F-89BDE8559015}" presName="node" presStyleLbl="node1" presStyleIdx="3" presStyleCnt="6">
        <dgm:presLayoutVars>
          <dgm:bulletEnabled val="1"/>
        </dgm:presLayoutVars>
      </dgm:prSet>
      <dgm:spPr/>
    </dgm:pt>
    <dgm:pt modelId="{7A89F193-6007-401E-8A9A-C2E06B080DB0}" type="pres">
      <dgm:prSet presAssocID="{46F050AB-9618-44FE-86E4-3F9F8A869416}" presName="sibTrans" presStyleCnt="0"/>
      <dgm:spPr/>
    </dgm:pt>
    <dgm:pt modelId="{1AE5A002-352B-4EEA-8B4C-EC2926E6E50F}" type="pres">
      <dgm:prSet presAssocID="{A4DA29C8-9C28-433F-A5A2-DA9D92EC3BB6}" presName="node" presStyleLbl="node1" presStyleIdx="4" presStyleCnt="6">
        <dgm:presLayoutVars>
          <dgm:bulletEnabled val="1"/>
        </dgm:presLayoutVars>
      </dgm:prSet>
      <dgm:spPr/>
    </dgm:pt>
    <dgm:pt modelId="{2B1572EA-0173-433F-A76D-689E65EF7872}" type="pres">
      <dgm:prSet presAssocID="{45995227-2F78-46E7-A1AA-45AB5EA7B59A}" presName="sibTrans" presStyleCnt="0"/>
      <dgm:spPr/>
    </dgm:pt>
    <dgm:pt modelId="{B473DE12-18B7-41E6-B090-2AAF97AA54D7}" type="pres">
      <dgm:prSet presAssocID="{46BCB74A-75E9-485A-9203-9C13A4EBB1E1}" presName="node" presStyleLbl="node1" presStyleIdx="5" presStyleCnt="6">
        <dgm:presLayoutVars>
          <dgm:bulletEnabled val="1"/>
        </dgm:presLayoutVars>
      </dgm:prSet>
      <dgm:spPr/>
    </dgm:pt>
  </dgm:ptLst>
  <dgm:cxnLst>
    <dgm:cxn modelId="{89A35F10-35C0-4F26-A8FD-7EB270070827}" srcId="{3435085D-C57D-41AC-A225-136D922B869F}" destId="{A4DA29C8-9C28-433F-A5A2-DA9D92EC3BB6}" srcOrd="4" destOrd="0" parTransId="{6AC349A9-6ABF-4BB6-BFAA-09E65056A9B5}" sibTransId="{45995227-2F78-46E7-A1AA-45AB5EA7B59A}"/>
    <dgm:cxn modelId="{BEE99D5C-9A39-4879-AE90-080E13F3272C}" type="presOf" srcId="{3646768D-4F7F-4EE5-936F-5472FD280300}" destId="{4E03CD37-3AA1-494E-972A-FD27D4E2CD66}" srcOrd="0" destOrd="0" presId="urn:microsoft.com/office/officeart/2005/8/layout/default"/>
    <dgm:cxn modelId="{6767FB42-BCE3-4FF7-B149-F46EAE250F32}" type="presOf" srcId="{3435085D-C57D-41AC-A225-136D922B869F}" destId="{BD5CFA20-0400-4D5C-AADE-87CDEA33FD96}" srcOrd="0" destOrd="0" presId="urn:microsoft.com/office/officeart/2005/8/layout/default"/>
    <dgm:cxn modelId="{3D54D965-E0B3-4E94-A2E5-2BD783F78752}" srcId="{3435085D-C57D-41AC-A225-136D922B869F}" destId="{46BCB74A-75E9-485A-9203-9C13A4EBB1E1}" srcOrd="5" destOrd="0" parTransId="{6E75617C-8721-4394-B01A-3A0D47AFFBA9}" sibTransId="{556C4376-A849-4333-BE58-11DC71B98079}"/>
    <dgm:cxn modelId="{4F52124D-B305-485A-9AB3-0A81F9B89713}" type="presOf" srcId="{06D39479-54F5-45D2-AFBA-46B52E35C297}" destId="{501918D3-FD7C-4701-AC08-C6724CCC67DD}" srcOrd="0" destOrd="0" presId="urn:microsoft.com/office/officeart/2005/8/layout/default"/>
    <dgm:cxn modelId="{80AA0677-B231-4F45-AD53-26B18BAF2EC5}" type="presOf" srcId="{A4DA29C8-9C28-433F-A5A2-DA9D92EC3BB6}" destId="{1AE5A002-352B-4EEA-8B4C-EC2926E6E50F}" srcOrd="0" destOrd="0" presId="urn:microsoft.com/office/officeart/2005/8/layout/default"/>
    <dgm:cxn modelId="{7274008B-85CC-451D-878C-A9C2586578AC}" type="presOf" srcId="{46BCB74A-75E9-485A-9203-9C13A4EBB1E1}" destId="{B473DE12-18B7-41E6-B090-2AAF97AA54D7}" srcOrd="0" destOrd="0" presId="urn:microsoft.com/office/officeart/2005/8/layout/default"/>
    <dgm:cxn modelId="{614ACC9A-75DF-43BC-B800-C97F1254E7D9}" srcId="{3435085D-C57D-41AC-A225-136D922B869F}" destId="{A5FEE1BB-D11E-4859-BF7F-89BDE8559015}" srcOrd="3" destOrd="0" parTransId="{3F94A04B-FB28-45CC-A913-5007A5F8C481}" sibTransId="{46F050AB-9618-44FE-86E4-3F9F8A869416}"/>
    <dgm:cxn modelId="{55512CA5-4F7C-43EB-82AD-725CE6FD36BC}" srcId="{3435085D-C57D-41AC-A225-136D922B869F}" destId="{3646768D-4F7F-4EE5-936F-5472FD280300}" srcOrd="1" destOrd="0" parTransId="{121A96AE-4761-4F1D-948D-D2713281B572}" sibTransId="{C01F6596-1CF0-44EB-9A40-C120308696B9}"/>
    <dgm:cxn modelId="{5574D9B2-EDE9-42DE-848C-8E52301A992F}" type="presOf" srcId="{A5FEE1BB-D11E-4859-BF7F-89BDE8559015}" destId="{C5DD4B8F-6ED5-40E1-AD33-FA71C848E476}" srcOrd="0" destOrd="0" presId="urn:microsoft.com/office/officeart/2005/8/layout/default"/>
    <dgm:cxn modelId="{37CFEFCB-F6EC-4BB1-A6A9-484540FFB01F}" srcId="{3435085D-C57D-41AC-A225-136D922B869F}" destId="{06D39479-54F5-45D2-AFBA-46B52E35C297}" srcOrd="0" destOrd="0" parTransId="{9862FD8A-F11E-4ABD-BFA1-D78009FF1769}" sibTransId="{466E7600-BC91-42D4-B48B-05F6B51B35EC}"/>
    <dgm:cxn modelId="{819161DB-EA50-40C0-979F-68A4BCB706E9}" type="presOf" srcId="{C5237FEB-C70F-46D6-8175-12E1F33440EE}" destId="{ABB5D777-A045-41D0-BA98-A566F99ED93B}" srcOrd="0" destOrd="0" presId="urn:microsoft.com/office/officeart/2005/8/layout/default"/>
    <dgm:cxn modelId="{5A33D3DE-EAE4-40F6-B8DB-348B25577071}" srcId="{3435085D-C57D-41AC-A225-136D922B869F}" destId="{C5237FEB-C70F-46D6-8175-12E1F33440EE}" srcOrd="2" destOrd="0" parTransId="{F6333F54-64FB-4455-B695-AB7D8AB5389B}" sibTransId="{06F2193B-012D-4804-AE3A-10E130DEE356}"/>
    <dgm:cxn modelId="{3C56F44D-1769-42F1-BA70-F4E4F56BCE45}" type="presParOf" srcId="{BD5CFA20-0400-4D5C-AADE-87CDEA33FD96}" destId="{501918D3-FD7C-4701-AC08-C6724CCC67DD}" srcOrd="0" destOrd="0" presId="urn:microsoft.com/office/officeart/2005/8/layout/default"/>
    <dgm:cxn modelId="{D2E859C8-EBED-450F-B453-C3157C372150}" type="presParOf" srcId="{BD5CFA20-0400-4D5C-AADE-87CDEA33FD96}" destId="{4A5CD875-C376-4753-8A3F-62760D819B79}" srcOrd="1" destOrd="0" presId="urn:microsoft.com/office/officeart/2005/8/layout/default"/>
    <dgm:cxn modelId="{8C213507-0018-4790-8DB0-AC3F789BF991}" type="presParOf" srcId="{BD5CFA20-0400-4D5C-AADE-87CDEA33FD96}" destId="{4E03CD37-3AA1-494E-972A-FD27D4E2CD66}" srcOrd="2" destOrd="0" presId="urn:microsoft.com/office/officeart/2005/8/layout/default"/>
    <dgm:cxn modelId="{1BB49D60-0223-4AEF-B03F-9099B7379E20}" type="presParOf" srcId="{BD5CFA20-0400-4D5C-AADE-87CDEA33FD96}" destId="{2070304E-6075-4129-BC93-971672420151}" srcOrd="3" destOrd="0" presId="urn:microsoft.com/office/officeart/2005/8/layout/default"/>
    <dgm:cxn modelId="{C28A993D-14CE-49D1-8BD0-AA010D368DB6}" type="presParOf" srcId="{BD5CFA20-0400-4D5C-AADE-87CDEA33FD96}" destId="{ABB5D777-A045-41D0-BA98-A566F99ED93B}" srcOrd="4" destOrd="0" presId="urn:microsoft.com/office/officeart/2005/8/layout/default"/>
    <dgm:cxn modelId="{ACA37195-0B8C-4E3C-82B7-8D17893C9571}" type="presParOf" srcId="{BD5CFA20-0400-4D5C-AADE-87CDEA33FD96}" destId="{11857839-7C7F-4E80-AD22-1CC934CCF396}" srcOrd="5" destOrd="0" presId="urn:microsoft.com/office/officeart/2005/8/layout/default"/>
    <dgm:cxn modelId="{0E248D5A-DEBA-4E21-BAB4-C9D8F75A0AD6}" type="presParOf" srcId="{BD5CFA20-0400-4D5C-AADE-87CDEA33FD96}" destId="{C5DD4B8F-6ED5-40E1-AD33-FA71C848E476}" srcOrd="6" destOrd="0" presId="urn:microsoft.com/office/officeart/2005/8/layout/default"/>
    <dgm:cxn modelId="{1B7319F8-82B9-40E2-A947-94CFA42369E1}" type="presParOf" srcId="{BD5CFA20-0400-4D5C-AADE-87CDEA33FD96}" destId="{7A89F193-6007-401E-8A9A-C2E06B080DB0}" srcOrd="7" destOrd="0" presId="urn:microsoft.com/office/officeart/2005/8/layout/default"/>
    <dgm:cxn modelId="{A5402DE3-8032-4486-A82D-C78C5FF8BD9B}" type="presParOf" srcId="{BD5CFA20-0400-4D5C-AADE-87CDEA33FD96}" destId="{1AE5A002-352B-4EEA-8B4C-EC2926E6E50F}" srcOrd="8" destOrd="0" presId="urn:microsoft.com/office/officeart/2005/8/layout/default"/>
    <dgm:cxn modelId="{C8BD2DF7-145A-4F46-9CFB-92D97D5701E3}" type="presParOf" srcId="{BD5CFA20-0400-4D5C-AADE-87CDEA33FD96}" destId="{2B1572EA-0173-433F-A76D-689E65EF7872}" srcOrd="9" destOrd="0" presId="urn:microsoft.com/office/officeart/2005/8/layout/default"/>
    <dgm:cxn modelId="{52694A8E-C507-49E8-B869-D2C53546183E}" type="presParOf" srcId="{BD5CFA20-0400-4D5C-AADE-87CDEA33FD96}" destId="{B473DE12-18B7-41E6-B090-2AAF97AA54D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90E0A-79AF-4B71-83FA-7772D63E66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DAA3FD15-22AD-4AE4-B672-01B42E4CF0B0}">
      <dgm:prSet phldrT="[Texto]"/>
      <dgm:spPr>
        <a:solidFill>
          <a:srgbClr val="002060"/>
        </a:solidFill>
      </dgm:spPr>
      <dgm:t>
        <a:bodyPr/>
        <a:lstStyle/>
        <a:p>
          <a:pPr algn="ctr"/>
          <a:r>
            <a:rPr lang="es-CO" dirty="0" err="1">
              <a:latin typeface="Gill Sans MT" panose="020B0502020104020203" pitchFamily="34" charset="0"/>
            </a:rPr>
            <a:t>Cepacs</a:t>
          </a:r>
          <a:endParaRPr lang="es-CO" dirty="0">
            <a:latin typeface="Gill Sans MT" panose="020B0502020104020203" pitchFamily="34" charset="0"/>
          </a:endParaRPr>
        </a:p>
      </dgm:t>
    </dgm:pt>
    <dgm:pt modelId="{FEAD452B-FD32-4BAA-96ED-305C1B9D0564}" type="parTrans" cxnId="{19057ABD-6BAC-4D9C-840C-851B93EA36CA}">
      <dgm:prSet/>
      <dgm:spPr/>
      <dgm:t>
        <a:bodyPr/>
        <a:lstStyle/>
        <a:p>
          <a:endParaRPr lang="es-CO"/>
        </a:p>
      </dgm:t>
    </dgm:pt>
    <dgm:pt modelId="{7077CE74-F7EC-4FF5-954C-D0852F74802D}" type="sibTrans" cxnId="{19057ABD-6BAC-4D9C-840C-851B93EA36CA}">
      <dgm:prSet/>
      <dgm:spPr/>
      <dgm:t>
        <a:bodyPr/>
        <a:lstStyle/>
        <a:p>
          <a:endParaRPr lang="es-CO"/>
        </a:p>
      </dgm:t>
    </dgm:pt>
    <dgm:pt modelId="{98C58A06-8127-4A5C-A585-EB4E3483B040}">
      <dgm:prSet phldrT="[Texto]"/>
      <dgm:spPr/>
      <dgm:t>
        <a:bodyPr/>
        <a:lstStyle/>
        <a:p>
          <a:r>
            <a:rPr lang="es-ES" dirty="0">
              <a:latin typeface="Gill Sans MT" panose="020B0502020104020203" pitchFamily="34" charset="0"/>
            </a:rPr>
            <a:t>Instrumentos financieros como los </a:t>
          </a:r>
          <a:r>
            <a:rPr lang="es-ES" dirty="0" err="1">
              <a:latin typeface="Gill Sans MT" panose="020B0502020104020203" pitchFamily="34" charset="0"/>
            </a:rPr>
            <a:t>Cepacs</a:t>
          </a:r>
          <a:r>
            <a:rPr lang="es-ES" dirty="0">
              <a:latin typeface="Gill Sans MT" panose="020B0502020104020203" pitchFamily="34" charset="0"/>
            </a:rPr>
            <a:t> se pueden aplicar a modalidades de desarrollo urbano muy diversas. Puesto que “... los grandes proyectos constituyen instrumentos de generación público-privada de plusvalías urbanas” (</a:t>
          </a:r>
          <a:r>
            <a:rPr lang="es-ES" dirty="0" err="1">
              <a:latin typeface="Gill Sans MT" panose="020B0502020104020203" pitchFamily="34" charset="0"/>
            </a:rPr>
            <a:t>Cuenya</a:t>
          </a:r>
          <a:r>
            <a:rPr lang="es-ES" dirty="0">
              <a:latin typeface="Gill Sans MT" panose="020B0502020104020203" pitchFamily="34" charset="0"/>
            </a:rPr>
            <a:t> 2009, p. 8), se deben buscar los instrumentos financieros que permitan captar los excedentes.</a:t>
          </a:r>
          <a:endParaRPr lang="es-CO" dirty="0">
            <a:latin typeface="Gill Sans MT" panose="020B0502020104020203" pitchFamily="34" charset="0"/>
          </a:endParaRPr>
        </a:p>
      </dgm:t>
    </dgm:pt>
    <dgm:pt modelId="{D5F2491F-790A-40DB-9872-BE8888E5E598}" type="parTrans" cxnId="{4869BCB0-6BAF-449F-893B-75FD3A1AEB32}">
      <dgm:prSet/>
      <dgm:spPr/>
      <dgm:t>
        <a:bodyPr/>
        <a:lstStyle/>
        <a:p>
          <a:endParaRPr lang="es-CO"/>
        </a:p>
      </dgm:t>
    </dgm:pt>
    <dgm:pt modelId="{AC31E8D8-D0AC-4DF2-BE60-F7022C2B5701}" type="sibTrans" cxnId="{4869BCB0-6BAF-449F-893B-75FD3A1AEB32}">
      <dgm:prSet/>
      <dgm:spPr/>
      <dgm:t>
        <a:bodyPr/>
        <a:lstStyle/>
        <a:p>
          <a:endParaRPr lang="es-CO"/>
        </a:p>
      </dgm:t>
    </dgm:pt>
    <dgm:pt modelId="{86459406-0005-4AC4-B4BF-C532A5B77DFA}">
      <dgm:prSet phldrT="[Texto]"/>
      <dgm:spPr>
        <a:solidFill>
          <a:srgbClr val="002060"/>
        </a:solidFill>
      </dgm:spPr>
      <dgm:t>
        <a:bodyPr/>
        <a:lstStyle/>
        <a:p>
          <a:pPr algn="ctr"/>
          <a:r>
            <a:rPr lang="es-CO" dirty="0">
              <a:latin typeface="Gill Sans MT" panose="020B0502020104020203" pitchFamily="34" charset="0"/>
            </a:rPr>
            <a:t>Cobros por congestión</a:t>
          </a:r>
        </a:p>
      </dgm:t>
    </dgm:pt>
    <dgm:pt modelId="{55610EDD-F204-4C35-BB01-A3E92F9BB0D3}" type="parTrans" cxnId="{1A334174-0EE0-41AF-80A9-C257489B2588}">
      <dgm:prSet/>
      <dgm:spPr/>
      <dgm:t>
        <a:bodyPr/>
        <a:lstStyle/>
        <a:p>
          <a:endParaRPr lang="es-CO"/>
        </a:p>
      </dgm:t>
    </dgm:pt>
    <dgm:pt modelId="{83511A95-314C-468B-9FA7-AEF5985578D8}" type="sibTrans" cxnId="{1A334174-0EE0-41AF-80A9-C257489B2588}">
      <dgm:prSet/>
      <dgm:spPr/>
      <dgm:t>
        <a:bodyPr/>
        <a:lstStyle/>
        <a:p>
          <a:endParaRPr lang="es-CO"/>
        </a:p>
      </dgm:t>
    </dgm:pt>
    <dgm:pt modelId="{53D632E6-4075-4F5D-A70F-DA3CC8FF7194}">
      <dgm:prSet phldrT="[Texto]"/>
      <dgm:spPr/>
      <dgm:t>
        <a:bodyPr/>
        <a:lstStyle/>
        <a:p>
          <a:r>
            <a:rPr lang="es-ES" dirty="0">
              <a:latin typeface="Gill Sans MT" panose="020B0502020104020203" pitchFamily="34" charset="0"/>
            </a:rPr>
            <a:t>El </a:t>
          </a:r>
          <a:r>
            <a:rPr lang="es-ES" dirty="0" err="1">
              <a:latin typeface="Gill Sans MT" panose="020B0502020104020203" pitchFamily="34" charset="0"/>
            </a:rPr>
            <a:t>Amva</a:t>
          </a:r>
          <a:r>
            <a:rPr lang="es-ES" dirty="0">
              <a:latin typeface="Gill Sans MT" panose="020B0502020104020203" pitchFamily="34" charset="0"/>
            </a:rPr>
            <a:t> ya ha dado pasos en esta dirección. El Plan Maestro de Movilidad de 2013 contempla que sobre el Corredor del Rio Medellín es posible establecer una tarifa por congestión. Esta medida se enfrenta a grandes retos en materia de planificación, ya que genera incentivos para el uso de rutas y medios de transporte alternativos. Es decir, que el </a:t>
          </a:r>
          <a:r>
            <a:rPr lang="es-ES" dirty="0" err="1">
              <a:latin typeface="Gill Sans MT" panose="020B0502020104020203" pitchFamily="34" charset="0"/>
            </a:rPr>
            <a:t>Amva</a:t>
          </a:r>
          <a:r>
            <a:rPr lang="es-ES" dirty="0">
              <a:latin typeface="Gill Sans MT" panose="020B0502020104020203" pitchFamily="34" charset="0"/>
            </a:rPr>
            <a:t> debe adelantar la gestión necesaria para garantizar rutas óptimas, y un sistema integrado de movilidad funcional y con alcance regional.</a:t>
          </a:r>
          <a:endParaRPr lang="es-CO" dirty="0">
            <a:latin typeface="Gill Sans MT" panose="020B0502020104020203" pitchFamily="34" charset="0"/>
          </a:endParaRPr>
        </a:p>
      </dgm:t>
    </dgm:pt>
    <dgm:pt modelId="{337AA12F-3651-4BE0-BCBF-4EE834781FB4}" type="parTrans" cxnId="{173698D8-6123-42D6-837F-ECBB0B1B2445}">
      <dgm:prSet/>
      <dgm:spPr/>
      <dgm:t>
        <a:bodyPr/>
        <a:lstStyle/>
        <a:p>
          <a:endParaRPr lang="es-CO"/>
        </a:p>
      </dgm:t>
    </dgm:pt>
    <dgm:pt modelId="{E80B0AAC-B28D-4ACB-B25F-F82EF34CFD08}" type="sibTrans" cxnId="{173698D8-6123-42D6-837F-ECBB0B1B2445}">
      <dgm:prSet/>
      <dgm:spPr/>
      <dgm:t>
        <a:bodyPr/>
        <a:lstStyle/>
        <a:p>
          <a:endParaRPr lang="es-CO"/>
        </a:p>
      </dgm:t>
    </dgm:pt>
    <dgm:pt modelId="{93524F36-C675-4F83-955D-B28A1E7B84B6}">
      <dgm:prSet phldrT="[Texto]"/>
      <dgm:spPr>
        <a:solidFill>
          <a:srgbClr val="002060"/>
        </a:solidFill>
      </dgm:spPr>
      <dgm:t>
        <a:bodyPr/>
        <a:lstStyle/>
        <a:p>
          <a:pPr algn="ctr"/>
          <a:r>
            <a:rPr lang="es-CO" dirty="0">
              <a:latin typeface="Gill Sans MT" panose="020B0502020104020203" pitchFamily="34" charset="0"/>
            </a:rPr>
            <a:t>Tasas y contribuciones</a:t>
          </a:r>
        </a:p>
      </dgm:t>
    </dgm:pt>
    <dgm:pt modelId="{F3DF4A31-F2DA-4C95-A87A-2F967D34E2B3}" type="parTrans" cxnId="{E2F7349B-5DD6-4C5C-9BDB-06A1AA0B7B17}">
      <dgm:prSet/>
      <dgm:spPr/>
      <dgm:t>
        <a:bodyPr/>
        <a:lstStyle/>
        <a:p>
          <a:endParaRPr lang="es-CO"/>
        </a:p>
      </dgm:t>
    </dgm:pt>
    <dgm:pt modelId="{9F9C8D07-92ED-4187-B5DB-2952E5B9A461}" type="sibTrans" cxnId="{E2F7349B-5DD6-4C5C-9BDB-06A1AA0B7B17}">
      <dgm:prSet/>
      <dgm:spPr/>
      <dgm:t>
        <a:bodyPr/>
        <a:lstStyle/>
        <a:p>
          <a:endParaRPr lang="es-CO"/>
        </a:p>
      </dgm:t>
    </dgm:pt>
    <dgm:pt modelId="{E513D608-685D-4502-AB4C-2692A964D853}">
      <dgm:prSet phldrT="[Texto]"/>
      <dgm:spPr/>
      <dgm:t>
        <a:bodyPr/>
        <a:lstStyle/>
        <a:p>
          <a:r>
            <a:rPr lang="es-ES" dirty="0">
              <a:latin typeface="Gill Sans MT" panose="020B0502020104020203" pitchFamily="34" charset="0"/>
            </a:rPr>
            <a:t>En el área metropolitana se podrían diseñar tasas relacionadas con el medio ambiente (el </a:t>
          </a:r>
          <a:r>
            <a:rPr lang="es-ES" dirty="0" err="1">
              <a:latin typeface="Gill Sans MT" panose="020B0502020104020203" pitchFamily="34" charset="0"/>
            </a:rPr>
            <a:t>Amva</a:t>
          </a:r>
          <a:r>
            <a:rPr lang="es-ES" dirty="0">
              <a:latin typeface="Gill Sans MT" panose="020B0502020104020203" pitchFamily="34" charset="0"/>
            </a:rPr>
            <a:t> se consolidaría como el administrador de los recursos ambientales y recibiría compensaciones por la explotación de los mismos), la movilidad y la seguridad. Se proponen estos bienes porque su alcance va más allá de los límites de una ciudad específica.</a:t>
          </a:r>
          <a:endParaRPr lang="es-CO" dirty="0">
            <a:latin typeface="Gill Sans MT" panose="020B0502020104020203" pitchFamily="34" charset="0"/>
          </a:endParaRPr>
        </a:p>
      </dgm:t>
    </dgm:pt>
    <dgm:pt modelId="{9C5DC6A8-3DE5-49CB-BC6A-EFE0DA477CD9}" type="parTrans" cxnId="{AD9502BC-1918-4D50-922F-2DBBD11602AB}">
      <dgm:prSet/>
      <dgm:spPr/>
      <dgm:t>
        <a:bodyPr/>
        <a:lstStyle/>
        <a:p>
          <a:endParaRPr lang="es-CO"/>
        </a:p>
      </dgm:t>
    </dgm:pt>
    <dgm:pt modelId="{534AFC54-BD4B-428D-A586-79606FBF811A}" type="sibTrans" cxnId="{AD9502BC-1918-4D50-922F-2DBBD11602AB}">
      <dgm:prSet/>
      <dgm:spPr/>
      <dgm:t>
        <a:bodyPr/>
        <a:lstStyle/>
        <a:p>
          <a:endParaRPr lang="es-CO"/>
        </a:p>
      </dgm:t>
    </dgm:pt>
    <dgm:pt modelId="{5E131CD3-5F1B-4258-BC31-8E5286BDDFA0}" type="pres">
      <dgm:prSet presAssocID="{61290E0A-79AF-4B71-83FA-7772D63E66CF}" presName="linear" presStyleCnt="0">
        <dgm:presLayoutVars>
          <dgm:animLvl val="lvl"/>
          <dgm:resizeHandles val="exact"/>
        </dgm:presLayoutVars>
      </dgm:prSet>
      <dgm:spPr/>
    </dgm:pt>
    <dgm:pt modelId="{9D61191C-9DCB-41A3-B115-DB873E83D652}" type="pres">
      <dgm:prSet presAssocID="{DAA3FD15-22AD-4AE4-B672-01B42E4CF0B0}" presName="parentText" presStyleLbl="node1" presStyleIdx="0" presStyleCnt="3">
        <dgm:presLayoutVars>
          <dgm:chMax val="0"/>
          <dgm:bulletEnabled val="1"/>
        </dgm:presLayoutVars>
      </dgm:prSet>
      <dgm:spPr/>
    </dgm:pt>
    <dgm:pt modelId="{E052A39A-04BA-4C29-8420-F75308436CB2}" type="pres">
      <dgm:prSet presAssocID="{DAA3FD15-22AD-4AE4-B672-01B42E4CF0B0}" presName="childText" presStyleLbl="revTx" presStyleIdx="0" presStyleCnt="3">
        <dgm:presLayoutVars>
          <dgm:bulletEnabled val="1"/>
        </dgm:presLayoutVars>
      </dgm:prSet>
      <dgm:spPr/>
    </dgm:pt>
    <dgm:pt modelId="{20C855C5-807E-49AB-80F7-76253302B544}" type="pres">
      <dgm:prSet presAssocID="{86459406-0005-4AC4-B4BF-C532A5B77DFA}" presName="parentText" presStyleLbl="node1" presStyleIdx="1" presStyleCnt="3">
        <dgm:presLayoutVars>
          <dgm:chMax val="0"/>
          <dgm:bulletEnabled val="1"/>
        </dgm:presLayoutVars>
      </dgm:prSet>
      <dgm:spPr/>
    </dgm:pt>
    <dgm:pt modelId="{38B7ED6D-FAE3-4ACE-BDFF-46B0F51323AB}" type="pres">
      <dgm:prSet presAssocID="{86459406-0005-4AC4-B4BF-C532A5B77DFA}" presName="childText" presStyleLbl="revTx" presStyleIdx="1" presStyleCnt="3">
        <dgm:presLayoutVars>
          <dgm:bulletEnabled val="1"/>
        </dgm:presLayoutVars>
      </dgm:prSet>
      <dgm:spPr/>
    </dgm:pt>
    <dgm:pt modelId="{FC4C2A03-FF8E-40E8-957B-22AB72714C25}" type="pres">
      <dgm:prSet presAssocID="{93524F36-C675-4F83-955D-B28A1E7B84B6}" presName="parentText" presStyleLbl="node1" presStyleIdx="2" presStyleCnt="3">
        <dgm:presLayoutVars>
          <dgm:chMax val="0"/>
          <dgm:bulletEnabled val="1"/>
        </dgm:presLayoutVars>
      </dgm:prSet>
      <dgm:spPr/>
    </dgm:pt>
    <dgm:pt modelId="{8B9BCA65-AFCC-4088-A23E-ABCDB0376DD7}" type="pres">
      <dgm:prSet presAssocID="{93524F36-C675-4F83-955D-B28A1E7B84B6}" presName="childText" presStyleLbl="revTx" presStyleIdx="2" presStyleCnt="3">
        <dgm:presLayoutVars>
          <dgm:bulletEnabled val="1"/>
        </dgm:presLayoutVars>
      </dgm:prSet>
      <dgm:spPr/>
    </dgm:pt>
  </dgm:ptLst>
  <dgm:cxnLst>
    <dgm:cxn modelId="{625E834E-C20B-4B83-A2B0-65A1F6B474F5}" type="presOf" srcId="{98C58A06-8127-4A5C-A585-EB4E3483B040}" destId="{E052A39A-04BA-4C29-8420-F75308436CB2}" srcOrd="0" destOrd="0" presId="urn:microsoft.com/office/officeart/2005/8/layout/vList2"/>
    <dgm:cxn modelId="{1A334174-0EE0-41AF-80A9-C257489B2588}" srcId="{61290E0A-79AF-4B71-83FA-7772D63E66CF}" destId="{86459406-0005-4AC4-B4BF-C532A5B77DFA}" srcOrd="1" destOrd="0" parTransId="{55610EDD-F204-4C35-BB01-A3E92F9BB0D3}" sibTransId="{83511A95-314C-468B-9FA7-AEF5985578D8}"/>
    <dgm:cxn modelId="{EE4BCA7B-9A00-4893-A833-2E7A6AAB7BE6}" type="presOf" srcId="{86459406-0005-4AC4-B4BF-C532A5B77DFA}" destId="{20C855C5-807E-49AB-80F7-76253302B544}" srcOrd="0" destOrd="0" presId="urn:microsoft.com/office/officeart/2005/8/layout/vList2"/>
    <dgm:cxn modelId="{6D657B96-504F-467E-AD3D-5D8E8E5A216F}" type="presOf" srcId="{93524F36-C675-4F83-955D-B28A1E7B84B6}" destId="{FC4C2A03-FF8E-40E8-957B-22AB72714C25}" srcOrd="0" destOrd="0" presId="urn:microsoft.com/office/officeart/2005/8/layout/vList2"/>
    <dgm:cxn modelId="{E2F7349B-5DD6-4C5C-9BDB-06A1AA0B7B17}" srcId="{61290E0A-79AF-4B71-83FA-7772D63E66CF}" destId="{93524F36-C675-4F83-955D-B28A1E7B84B6}" srcOrd="2" destOrd="0" parTransId="{F3DF4A31-F2DA-4C95-A87A-2F967D34E2B3}" sibTransId="{9F9C8D07-92ED-4187-B5DB-2952E5B9A461}"/>
    <dgm:cxn modelId="{4869BCB0-6BAF-449F-893B-75FD3A1AEB32}" srcId="{DAA3FD15-22AD-4AE4-B672-01B42E4CF0B0}" destId="{98C58A06-8127-4A5C-A585-EB4E3483B040}" srcOrd="0" destOrd="0" parTransId="{D5F2491F-790A-40DB-9872-BE8888E5E598}" sibTransId="{AC31E8D8-D0AC-4DF2-BE60-F7022C2B5701}"/>
    <dgm:cxn modelId="{942EA1B5-2B18-42E1-99D5-3E76827E956F}" type="presOf" srcId="{53D632E6-4075-4F5D-A70F-DA3CC8FF7194}" destId="{38B7ED6D-FAE3-4ACE-BDFF-46B0F51323AB}" srcOrd="0" destOrd="0" presId="urn:microsoft.com/office/officeart/2005/8/layout/vList2"/>
    <dgm:cxn modelId="{43DF25BA-ECF9-4D5B-9A1A-F75C640A70E4}" type="presOf" srcId="{E513D608-685D-4502-AB4C-2692A964D853}" destId="{8B9BCA65-AFCC-4088-A23E-ABCDB0376DD7}" srcOrd="0" destOrd="0" presId="urn:microsoft.com/office/officeart/2005/8/layout/vList2"/>
    <dgm:cxn modelId="{AD9502BC-1918-4D50-922F-2DBBD11602AB}" srcId="{93524F36-C675-4F83-955D-B28A1E7B84B6}" destId="{E513D608-685D-4502-AB4C-2692A964D853}" srcOrd="0" destOrd="0" parTransId="{9C5DC6A8-3DE5-49CB-BC6A-EFE0DA477CD9}" sibTransId="{534AFC54-BD4B-428D-A586-79606FBF811A}"/>
    <dgm:cxn modelId="{19057ABD-6BAC-4D9C-840C-851B93EA36CA}" srcId="{61290E0A-79AF-4B71-83FA-7772D63E66CF}" destId="{DAA3FD15-22AD-4AE4-B672-01B42E4CF0B0}" srcOrd="0" destOrd="0" parTransId="{FEAD452B-FD32-4BAA-96ED-305C1B9D0564}" sibTransId="{7077CE74-F7EC-4FF5-954C-D0852F74802D}"/>
    <dgm:cxn modelId="{A4BA19CD-C455-43A3-8B3E-EFA196B92827}" type="presOf" srcId="{61290E0A-79AF-4B71-83FA-7772D63E66CF}" destId="{5E131CD3-5F1B-4258-BC31-8E5286BDDFA0}" srcOrd="0" destOrd="0" presId="urn:microsoft.com/office/officeart/2005/8/layout/vList2"/>
    <dgm:cxn modelId="{173698D8-6123-42D6-837F-ECBB0B1B2445}" srcId="{86459406-0005-4AC4-B4BF-C532A5B77DFA}" destId="{53D632E6-4075-4F5D-A70F-DA3CC8FF7194}" srcOrd="0" destOrd="0" parTransId="{337AA12F-3651-4BE0-BCBF-4EE834781FB4}" sibTransId="{E80B0AAC-B28D-4ACB-B25F-F82EF34CFD08}"/>
    <dgm:cxn modelId="{89DF29F9-C60A-4628-87D9-2C17F682F2D4}" type="presOf" srcId="{DAA3FD15-22AD-4AE4-B672-01B42E4CF0B0}" destId="{9D61191C-9DCB-41A3-B115-DB873E83D652}" srcOrd="0" destOrd="0" presId="urn:microsoft.com/office/officeart/2005/8/layout/vList2"/>
    <dgm:cxn modelId="{3B776614-67A9-4C82-9011-9994D6F9888E}" type="presParOf" srcId="{5E131CD3-5F1B-4258-BC31-8E5286BDDFA0}" destId="{9D61191C-9DCB-41A3-B115-DB873E83D652}" srcOrd="0" destOrd="0" presId="urn:microsoft.com/office/officeart/2005/8/layout/vList2"/>
    <dgm:cxn modelId="{650E9D43-D59B-492C-9901-FE9292114F22}" type="presParOf" srcId="{5E131CD3-5F1B-4258-BC31-8E5286BDDFA0}" destId="{E052A39A-04BA-4C29-8420-F75308436CB2}" srcOrd="1" destOrd="0" presId="urn:microsoft.com/office/officeart/2005/8/layout/vList2"/>
    <dgm:cxn modelId="{6A1507A8-CF5D-4ED7-8FC7-90E43EBEEA55}" type="presParOf" srcId="{5E131CD3-5F1B-4258-BC31-8E5286BDDFA0}" destId="{20C855C5-807E-49AB-80F7-76253302B544}" srcOrd="2" destOrd="0" presId="urn:microsoft.com/office/officeart/2005/8/layout/vList2"/>
    <dgm:cxn modelId="{11F3F2BB-3D04-4A9E-9AAD-D56ECF537431}" type="presParOf" srcId="{5E131CD3-5F1B-4258-BC31-8E5286BDDFA0}" destId="{38B7ED6D-FAE3-4ACE-BDFF-46B0F51323AB}" srcOrd="3" destOrd="0" presId="urn:microsoft.com/office/officeart/2005/8/layout/vList2"/>
    <dgm:cxn modelId="{6A31E2CC-74FD-4456-B790-AB59804D8F77}" type="presParOf" srcId="{5E131CD3-5F1B-4258-BC31-8E5286BDDFA0}" destId="{FC4C2A03-FF8E-40E8-957B-22AB72714C25}" srcOrd="4" destOrd="0" presId="urn:microsoft.com/office/officeart/2005/8/layout/vList2"/>
    <dgm:cxn modelId="{40A076C6-67FA-4FB1-B3FB-C556BDAD24D0}" type="presParOf" srcId="{5E131CD3-5F1B-4258-BC31-8E5286BDDFA0}" destId="{8B9BCA65-AFCC-4088-A23E-ABCDB0376DD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F5096-C3F8-4155-9D33-3CE8FC46EA52}">
      <dsp:nvSpPr>
        <dsp:cNvPr id="0" name=""/>
        <dsp:cNvSpPr/>
      </dsp:nvSpPr>
      <dsp:spPr>
        <a:xfrm>
          <a:off x="0" y="0"/>
          <a:ext cx="2783771" cy="4381722"/>
        </a:xfrm>
        <a:prstGeom prst="roundRect">
          <a:avLst>
            <a:gd name="adj" fmla="val 10000"/>
          </a:avLst>
        </a:prstGeom>
        <a:solidFill>
          <a:srgbClr val="002060"/>
        </a:solidFill>
        <a:ln>
          <a:solidFill>
            <a:srgbClr val="002060"/>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CO" sz="3600" b="0" kern="1200" dirty="0">
              <a:solidFill>
                <a:schemeClr val="bg1"/>
              </a:solidFill>
              <a:latin typeface="Gill Sans MT" panose="020B0502020104020203" pitchFamily="34" charset="0"/>
            </a:rPr>
            <a:t>Predial</a:t>
          </a:r>
        </a:p>
      </dsp:txBody>
      <dsp:txXfrm>
        <a:off x="0" y="0"/>
        <a:ext cx="2783771" cy="1314516"/>
      </dsp:txXfrm>
    </dsp:sp>
    <dsp:sp modelId="{E650979F-B178-4378-A1FC-2D28E09ECC78}">
      <dsp:nvSpPr>
        <dsp:cNvPr id="0" name=""/>
        <dsp:cNvSpPr/>
      </dsp:nvSpPr>
      <dsp:spPr>
        <a:xfrm>
          <a:off x="279447" y="1314516"/>
          <a:ext cx="2227017" cy="2848119"/>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b="0" kern="1200" dirty="0">
              <a:solidFill>
                <a:srgbClr val="B5FEB4"/>
              </a:solidFill>
              <a:latin typeface="Gill Sans MT" panose="020B0502020104020203" pitchFamily="34" charset="0"/>
            </a:rPr>
            <a:t>El predial puede aumentar de tres maneras: actualizando permanente de los catastros, subiendo las tarifas, mejorando la gestión.</a:t>
          </a:r>
          <a:endParaRPr lang="es-CO" sz="1600" b="0" kern="1200" dirty="0">
            <a:solidFill>
              <a:srgbClr val="B5FEB4"/>
            </a:solidFill>
            <a:latin typeface="Gill Sans MT" panose="020B0502020104020203" pitchFamily="34" charset="0"/>
          </a:endParaRPr>
        </a:p>
      </dsp:txBody>
      <dsp:txXfrm>
        <a:off x="344674" y="1379743"/>
        <a:ext cx="2096563" cy="2717665"/>
      </dsp:txXfrm>
    </dsp:sp>
    <dsp:sp modelId="{66B1B4C7-6FC5-4117-8D7C-A62E7301F762}">
      <dsp:nvSpPr>
        <dsp:cNvPr id="0" name=""/>
        <dsp:cNvSpPr/>
      </dsp:nvSpPr>
      <dsp:spPr>
        <a:xfrm>
          <a:off x="2993624" y="0"/>
          <a:ext cx="2783771" cy="4381722"/>
        </a:xfrm>
        <a:prstGeom prst="roundRect">
          <a:avLst>
            <a:gd name="adj" fmla="val 10000"/>
          </a:avLst>
        </a:prstGeom>
        <a:solidFill>
          <a:srgbClr val="002060"/>
        </a:solidFill>
        <a:ln>
          <a:solidFill>
            <a:srgbClr val="002060"/>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CO" sz="3600" kern="1200" dirty="0">
              <a:solidFill>
                <a:schemeClr val="bg1"/>
              </a:solidFill>
              <a:latin typeface="Gill Sans MT" panose="020B0502020104020203" pitchFamily="34" charset="0"/>
            </a:rPr>
            <a:t>Industria y comercio</a:t>
          </a:r>
        </a:p>
      </dsp:txBody>
      <dsp:txXfrm>
        <a:off x="2993624" y="0"/>
        <a:ext cx="2783771" cy="1314516"/>
      </dsp:txXfrm>
    </dsp:sp>
    <dsp:sp modelId="{E0F8B545-92F5-4774-903A-8288EAF7708C}">
      <dsp:nvSpPr>
        <dsp:cNvPr id="0" name=""/>
        <dsp:cNvSpPr/>
      </dsp:nvSpPr>
      <dsp:spPr>
        <a:xfrm>
          <a:off x="3272001" y="1314516"/>
          <a:ext cx="2227017" cy="2848119"/>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B5FEB4"/>
              </a:solidFill>
              <a:latin typeface="Gill Sans MT" panose="020B0502020104020203" pitchFamily="34" charset="0"/>
            </a:rPr>
            <a:t>En los municipios del </a:t>
          </a:r>
          <a:r>
            <a:rPr lang="es-ES" sz="1600" kern="1200" dirty="0" err="1">
              <a:solidFill>
                <a:srgbClr val="B5FEB4"/>
              </a:solidFill>
              <a:latin typeface="Gill Sans MT" panose="020B0502020104020203" pitchFamily="34" charset="0"/>
            </a:rPr>
            <a:t>Amva</a:t>
          </a:r>
          <a:r>
            <a:rPr lang="es-ES" sz="1600" kern="1200" dirty="0">
              <a:solidFill>
                <a:srgbClr val="B5FEB4"/>
              </a:solidFill>
              <a:latin typeface="Gill Sans MT" panose="020B0502020104020203" pitchFamily="34" charset="0"/>
            </a:rPr>
            <a:t> las tarifas del ICA varían en función del sector económico, así que no se las puede calificar de progresivas. Aunque la base gravable es el ingreso bruto, los contribuyentes de cada sector económico pagan la misma tarifa</a:t>
          </a:r>
          <a:r>
            <a:rPr lang="es-ES" sz="1400" kern="1200" dirty="0"/>
            <a:t>.</a:t>
          </a:r>
          <a:endParaRPr lang="es-CO" sz="1400" kern="1200" dirty="0"/>
        </a:p>
      </dsp:txBody>
      <dsp:txXfrm>
        <a:off x="3337228" y="1379743"/>
        <a:ext cx="2096563" cy="2717665"/>
      </dsp:txXfrm>
    </dsp:sp>
    <dsp:sp modelId="{A2BFB214-D026-4C85-8564-878D6247B59C}">
      <dsp:nvSpPr>
        <dsp:cNvPr id="0" name=""/>
        <dsp:cNvSpPr/>
      </dsp:nvSpPr>
      <dsp:spPr>
        <a:xfrm>
          <a:off x="5986179" y="0"/>
          <a:ext cx="2783771" cy="4381722"/>
        </a:xfrm>
        <a:prstGeom prst="roundRect">
          <a:avLst>
            <a:gd name="adj" fmla="val 10000"/>
          </a:avLst>
        </a:prstGeom>
        <a:solidFill>
          <a:srgbClr val="002060"/>
        </a:solidFill>
        <a:ln>
          <a:solidFill>
            <a:srgbClr val="002060"/>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CO" sz="3600" kern="1200" dirty="0">
              <a:solidFill>
                <a:schemeClr val="bg1"/>
              </a:solidFill>
              <a:latin typeface="Gill Sans MT" panose="020B0502020104020203" pitchFamily="34" charset="0"/>
            </a:rPr>
            <a:t>Obligaciones urbanísticas</a:t>
          </a:r>
        </a:p>
      </dsp:txBody>
      <dsp:txXfrm>
        <a:off x="5986179" y="0"/>
        <a:ext cx="2783771" cy="1314516"/>
      </dsp:txXfrm>
    </dsp:sp>
    <dsp:sp modelId="{00261B1F-84F2-4A67-AC45-E3E9B56167A8}">
      <dsp:nvSpPr>
        <dsp:cNvPr id="0" name=""/>
        <dsp:cNvSpPr/>
      </dsp:nvSpPr>
      <dsp:spPr>
        <a:xfrm>
          <a:off x="6000443" y="1315643"/>
          <a:ext cx="2755243" cy="2845865"/>
        </a:xfrm>
        <a:prstGeom prst="roundRect">
          <a:avLst>
            <a:gd name="adj" fmla="val 1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srgbClr val="B5FEB4"/>
            </a:solidFill>
            <a:latin typeface="Gill Sans MT" panose="020B0502020104020203" pitchFamily="34" charset="0"/>
          </a:endParaRPr>
        </a:p>
        <a:p>
          <a:pPr marL="0" lvl="0" indent="0" algn="ctr" defTabSz="711200">
            <a:lnSpc>
              <a:spcPct val="90000"/>
            </a:lnSpc>
            <a:spcBef>
              <a:spcPct val="0"/>
            </a:spcBef>
            <a:spcAft>
              <a:spcPct val="35000"/>
            </a:spcAft>
            <a:buNone/>
          </a:pPr>
          <a:r>
            <a:rPr lang="es-ES" sz="1600" kern="1200" dirty="0">
              <a:solidFill>
                <a:srgbClr val="B5FEB4"/>
              </a:solidFill>
              <a:latin typeface="Gill Sans MT" panose="020B0502020104020203" pitchFamily="34" charset="0"/>
            </a:rPr>
            <a:t>No todos los municipios del </a:t>
          </a:r>
          <a:r>
            <a:rPr lang="es-ES" sz="1600" kern="1200" dirty="0" err="1">
              <a:solidFill>
                <a:srgbClr val="B5FEB4"/>
              </a:solidFill>
              <a:latin typeface="Gill Sans MT" panose="020B0502020104020203" pitchFamily="34" charset="0"/>
            </a:rPr>
            <a:t>Amva</a:t>
          </a:r>
          <a:r>
            <a:rPr lang="es-ES" sz="1600" kern="1200" dirty="0">
              <a:solidFill>
                <a:srgbClr val="B5FEB4"/>
              </a:solidFill>
              <a:latin typeface="Gill Sans MT" panose="020B0502020104020203" pitchFamily="34" charset="0"/>
            </a:rPr>
            <a:t> han avanzado en la implementación de este mecanismo. A pesar de que el POT y el estatuto tributario definen los instrumentos de pago, y las características del fondo de destinación específica, bajo la administración de un banco inmobiliario, estos mecanismos nunca fueron formalizados.</a:t>
          </a:r>
          <a:endParaRPr lang="es-CO" sz="1600" kern="1200" dirty="0">
            <a:solidFill>
              <a:srgbClr val="B5FEB4"/>
            </a:solidFill>
            <a:latin typeface="Gill Sans MT" panose="020B0502020104020203" pitchFamily="34" charset="0"/>
          </a:endParaRPr>
        </a:p>
      </dsp:txBody>
      <dsp:txXfrm>
        <a:off x="6081141" y="1396341"/>
        <a:ext cx="2593847" cy="2684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918D3-FD7C-4701-AC08-C6724CCC67DD}">
      <dsp:nvSpPr>
        <dsp:cNvPr id="0" name=""/>
        <dsp:cNvSpPr/>
      </dsp:nvSpPr>
      <dsp:spPr>
        <a:xfrm>
          <a:off x="0" y="762445"/>
          <a:ext cx="2539999" cy="1524000"/>
        </a:xfrm>
        <a:prstGeom prst="rect">
          <a:avLst/>
        </a:prstGeom>
        <a:solidFill>
          <a:schemeClr val="lt1">
            <a:hueOff val="0"/>
            <a:satOff val="0"/>
            <a:lumOff val="0"/>
            <a:alphaOff val="0"/>
          </a:schemeClr>
        </a:solidFill>
        <a:ln w="57150" cap="flat" cmpd="sng" algn="ctr">
          <a:solidFill>
            <a:srgbClr val="B5FE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kern="1200" dirty="0">
              <a:solidFill>
                <a:srgbClr val="002060"/>
              </a:solidFill>
              <a:latin typeface="Gill Sans MT" panose="020B0502020104020203" pitchFamily="34" charset="0"/>
            </a:rPr>
            <a:t>Alianzas público privadas</a:t>
          </a:r>
        </a:p>
      </dsp:txBody>
      <dsp:txXfrm>
        <a:off x="0" y="762445"/>
        <a:ext cx="2539999" cy="1524000"/>
      </dsp:txXfrm>
    </dsp:sp>
    <dsp:sp modelId="{4E03CD37-3AA1-494E-972A-FD27D4E2CD66}">
      <dsp:nvSpPr>
        <dsp:cNvPr id="0" name=""/>
        <dsp:cNvSpPr/>
      </dsp:nvSpPr>
      <dsp:spPr>
        <a:xfrm>
          <a:off x="2794000" y="762445"/>
          <a:ext cx="2539999" cy="1524000"/>
        </a:xfrm>
        <a:prstGeom prst="rect">
          <a:avLst/>
        </a:prstGeom>
        <a:solidFill>
          <a:schemeClr val="lt1">
            <a:hueOff val="0"/>
            <a:satOff val="0"/>
            <a:lumOff val="0"/>
            <a:alphaOff val="0"/>
          </a:schemeClr>
        </a:solidFill>
        <a:ln w="57150" cap="flat" cmpd="sng" algn="ctr">
          <a:solidFill>
            <a:srgbClr val="B5FE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kern="1200" dirty="0">
              <a:solidFill>
                <a:srgbClr val="002060"/>
              </a:solidFill>
              <a:latin typeface="Gill Sans MT" panose="020B0502020104020203" pitchFamily="34" charset="0"/>
            </a:rPr>
            <a:t>Contribución de valorización</a:t>
          </a:r>
        </a:p>
      </dsp:txBody>
      <dsp:txXfrm>
        <a:off x="2794000" y="762445"/>
        <a:ext cx="2539999" cy="1524000"/>
      </dsp:txXfrm>
    </dsp:sp>
    <dsp:sp modelId="{ABB5D777-A045-41D0-BA98-A566F99ED93B}">
      <dsp:nvSpPr>
        <dsp:cNvPr id="0" name=""/>
        <dsp:cNvSpPr/>
      </dsp:nvSpPr>
      <dsp:spPr>
        <a:xfrm>
          <a:off x="5587999" y="762445"/>
          <a:ext cx="2539999" cy="1524000"/>
        </a:xfrm>
        <a:prstGeom prst="rect">
          <a:avLst/>
        </a:prstGeom>
        <a:solidFill>
          <a:schemeClr val="lt1">
            <a:hueOff val="0"/>
            <a:satOff val="0"/>
            <a:lumOff val="0"/>
            <a:alphaOff val="0"/>
          </a:schemeClr>
        </a:solidFill>
        <a:ln w="57150" cap="flat" cmpd="sng" algn="ctr">
          <a:solidFill>
            <a:srgbClr val="B5FE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kern="1200" dirty="0">
              <a:solidFill>
                <a:srgbClr val="002060"/>
              </a:solidFill>
              <a:latin typeface="Gill Sans MT" panose="020B0502020104020203" pitchFamily="34" charset="0"/>
            </a:rPr>
            <a:t>Participación en plusvalías</a:t>
          </a:r>
        </a:p>
      </dsp:txBody>
      <dsp:txXfrm>
        <a:off x="5587999" y="762445"/>
        <a:ext cx="2539999" cy="1524000"/>
      </dsp:txXfrm>
    </dsp:sp>
    <dsp:sp modelId="{C5DD4B8F-6ED5-40E1-AD33-FA71C848E476}">
      <dsp:nvSpPr>
        <dsp:cNvPr id="0" name=""/>
        <dsp:cNvSpPr/>
      </dsp:nvSpPr>
      <dsp:spPr>
        <a:xfrm>
          <a:off x="0" y="2540445"/>
          <a:ext cx="2539999" cy="1524000"/>
        </a:xfrm>
        <a:prstGeom prst="rect">
          <a:avLst/>
        </a:prstGeom>
        <a:solidFill>
          <a:schemeClr val="lt1">
            <a:hueOff val="0"/>
            <a:satOff val="0"/>
            <a:lumOff val="0"/>
            <a:alphaOff val="0"/>
          </a:schemeClr>
        </a:solidFill>
        <a:ln w="57150" cap="flat" cmpd="sng" algn="ctr">
          <a:solidFill>
            <a:srgbClr val="B5FE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kern="1200" dirty="0">
              <a:solidFill>
                <a:srgbClr val="002060"/>
              </a:solidFill>
              <a:latin typeface="Gill Sans MT" panose="020B0502020104020203" pitchFamily="34" charset="0"/>
            </a:rPr>
            <a:t>Bonos de deuda</a:t>
          </a:r>
        </a:p>
      </dsp:txBody>
      <dsp:txXfrm>
        <a:off x="0" y="2540445"/>
        <a:ext cx="2539999" cy="1524000"/>
      </dsp:txXfrm>
    </dsp:sp>
    <dsp:sp modelId="{1AE5A002-352B-4EEA-8B4C-EC2926E6E50F}">
      <dsp:nvSpPr>
        <dsp:cNvPr id="0" name=""/>
        <dsp:cNvSpPr/>
      </dsp:nvSpPr>
      <dsp:spPr>
        <a:xfrm>
          <a:off x="2794000" y="2540445"/>
          <a:ext cx="2539999" cy="1524000"/>
        </a:xfrm>
        <a:prstGeom prst="rect">
          <a:avLst/>
        </a:prstGeom>
        <a:solidFill>
          <a:schemeClr val="lt1">
            <a:hueOff val="0"/>
            <a:satOff val="0"/>
            <a:lumOff val="0"/>
            <a:alphaOff val="0"/>
          </a:schemeClr>
        </a:solidFill>
        <a:ln w="57150" cap="flat" cmpd="sng" algn="ctr">
          <a:solidFill>
            <a:srgbClr val="B5FE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kern="1200" dirty="0">
              <a:solidFill>
                <a:srgbClr val="002060"/>
              </a:solidFill>
              <a:latin typeface="Gill Sans MT" panose="020B0502020104020203" pitchFamily="34" charset="0"/>
            </a:rPr>
            <a:t>Banco inmobiliario</a:t>
          </a:r>
        </a:p>
      </dsp:txBody>
      <dsp:txXfrm>
        <a:off x="2794000" y="2540445"/>
        <a:ext cx="2539999" cy="1524000"/>
      </dsp:txXfrm>
    </dsp:sp>
    <dsp:sp modelId="{B473DE12-18B7-41E6-B090-2AAF97AA54D7}">
      <dsp:nvSpPr>
        <dsp:cNvPr id="0" name=""/>
        <dsp:cNvSpPr/>
      </dsp:nvSpPr>
      <dsp:spPr>
        <a:xfrm>
          <a:off x="5587999" y="2540445"/>
          <a:ext cx="2539999" cy="1524000"/>
        </a:xfrm>
        <a:prstGeom prst="rect">
          <a:avLst/>
        </a:prstGeom>
        <a:solidFill>
          <a:schemeClr val="lt1">
            <a:hueOff val="0"/>
            <a:satOff val="0"/>
            <a:lumOff val="0"/>
            <a:alphaOff val="0"/>
          </a:schemeClr>
        </a:solidFill>
        <a:ln w="57150" cap="flat" cmpd="sng" algn="ctr">
          <a:solidFill>
            <a:srgbClr val="B5FE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kern="1200" dirty="0">
              <a:solidFill>
                <a:srgbClr val="002060"/>
              </a:solidFill>
              <a:latin typeface="Gill Sans MT" panose="020B0502020104020203" pitchFamily="34" charset="0"/>
            </a:rPr>
            <a:t>Regalías</a:t>
          </a:r>
        </a:p>
      </dsp:txBody>
      <dsp:txXfrm>
        <a:off x="5587999" y="2540445"/>
        <a:ext cx="2539999" cy="152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1191C-9DCB-41A3-B115-DB873E83D652}">
      <dsp:nvSpPr>
        <dsp:cNvPr id="0" name=""/>
        <dsp:cNvSpPr/>
      </dsp:nvSpPr>
      <dsp:spPr>
        <a:xfrm>
          <a:off x="0" y="107738"/>
          <a:ext cx="8128000" cy="49139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err="1">
              <a:latin typeface="Gill Sans MT" panose="020B0502020104020203" pitchFamily="34" charset="0"/>
            </a:rPr>
            <a:t>Cepacs</a:t>
          </a:r>
          <a:endParaRPr lang="es-CO" sz="2100" kern="1200" dirty="0">
            <a:latin typeface="Gill Sans MT" panose="020B0502020104020203" pitchFamily="34" charset="0"/>
          </a:endParaRPr>
        </a:p>
      </dsp:txBody>
      <dsp:txXfrm>
        <a:off x="23988" y="131726"/>
        <a:ext cx="8080024" cy="443423"/>
      </dsp:txXfrm>
    </dsp:sp>
    <dsp:sp modelId="{E052A39A-04BA-4C29-8420-F75308436CB2}">
      <dsp:nvSpPr>
        <dsp:cNvPr id="0" name=""/>
        <dsp:cNvSpPr/>
      </dsp:nvSpPr>
      <dsp:spPr>
        <a:xfrm>
          <a:off x="0" y="599138"/>
          <a:ext cx="8128000"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kern="1200" dirty="0">
              <a:latin typeface="Gill Sans MT" panose="020B0502020104020203" pitchFamily="34" charset="0"/>
            </a:rPr>
            <a:t>Instrumentos financieros como los </a:t>
          </a:r>
          <a:r>
            <a:rPr lang="es-ES" sz="1600" kern="1200" dirty="0" err="1">
              <a:latin typeface="Gill Sans MT" panose="020B0502020104020203" pitchFamily="34" charset="0"/>
            </a:rPr>
            <a:t>Cepacs</a:t>
          </a:r>
          <a:r>
            <a:rPr lang="es-ES" sz="1600" kern="1200" dirty="0">
              <a:latin typeface="Gill Sans MT" panose="020B0502020104020203" pitchFamily="34" charset="0"/>
            </a:rPr>
            <a:t> se pueden aplicar a modalidades de desarrollo urbano muy diversas. Puesto que “... los grandes proyectos constituyen instrumentos de generación público-privada de plusvalías urbanas” (</a:t>
          </a:r>
          <a:r>
            <a:rPr lang="es-ES" sz="1600" kern="1200" dirty="0" err="1">
              <a:latin typeface="Gill Sans MT" panose="020B0502020104020203" pitchFamily="34" charset="0"/>
            </a:rPr>
            <a:t>Cuenya</a:t>
          </a:r>
          <a:r>
            <a:rPr lang="es-ES" sz="1600" kern="1200" dirty="0">
              <a:latin typeface="Gill Sans MT" panose="020B0502020104020203" pitchFamily="34" charset="0"/>
            </a:rPr>
            <a:t> 2009, p. 8), se deben buscar los instrumentos financieros que permitan captar los excedentes.</a:t>
          </a:r>
          <a:endParaRPr lang="es-CO" sz="1600" kern="1200" dirty="0">
            <a:latin typeface="Gill Sans MT" panose="020B0502020104020203" pitchFamily="34" charset="0"/>
          </a:endParaRPr>
        </a:p>
      </dsp:txBody>
      <dsp:txXfrm>
        <a:off x="0" y="599138"/>
        <a:ext cx="8128000" cy="912870"/>
      </dsp:txXfrm>
    </dsp:sp>
    <dsp:sp modelId="{20C855C5-807E-49AB-80F7-76253302B544}">
      <dsp:nvSpPr>
        <dsp:cNvPr id="0" name=""/>
        <dsp:cNvSpPr/>
      </dsp:nvSpPr>
      <dsp:spPr>
        <a:xfrm>
          <a:off x="0" y="1512008"/>
          <a:ext cx="8128000" cy="49139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latin typeface="Gill Sans MT" panose="020B0502020104020203" pitchFamily="34" charset="0"/>
            </a:rPr>
            <a:t>Cobros por congestión</a:t>
          </a:r>
        </a:p>
      </dsp:txBody>
      <dsp:txXfrm>
        <a:off x="23988" y="1535996"/>
        <a:ext cx="8080024" cy="443423"/>
      </dsp:txXfrm>
    </dsp:sp>
    <dsp:sp modelId="{38B7ED6D-FAE3-4ACE-BDFF-46B0F51323AB}">
      <dsp:nvSpPr>
        <dsp:cNvPr id="0" name=""/>
        <dsp:cNvSpPr/>
      </dsp:nvSpPr>
      <dsp:spPr>
        <a:xfrm>
          <a:off x="0" y="2003408"/>
          <a:ext cx="8128000" cy="1347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kern="1200" dirty="0">
              <a:latin typeface="Gill Sans MT" panose="020B0502020104020203" pitchFamily="34" charset="0"/>
            </a:rPr>
            <a:t>El </a:t>
          </a:r>
          <a:r>
            <a:rPr lang="es-ES" sz="1600" kern="1200" dirty="0" err="1">
              <a:latin typeface="Gill Sans MT" panose="020B0502020104020203" pitchFamily="34" charset="0"/>
            </a:rPr>
            <a:t>Amva</a:t>
          </a:r>
          <a:r>
            <a:rPr lang="es-ES" sz="1600" kern="1200" dirty="0">
              <a:latin typeface="Gill Sans MT" panose="020B0502020104020203" pitchFamily="34" charset="0"/>
            </a:rPr>
            <a:t> ya ha dado pasos en esta dirección. El Plan Maestro de Movilidad de 2013 contempla que sobre el Corredor del Rio Medellín es posible establecer una tarifa por congestión. Esta medida se enfrenta a grandes retos en materia de planificación, ya que genera incentivos para el uso de rutas y medios de transporte alternativos. Es decir, que el </a:t>
          </a:r>
          <a:r>
            <a:rPr lang="es-ES" sz="1600" kern="1200" dirty="0" err="1">
              <a:latin typeface="Gill Sans MT" panose="020B0502020104020203" pitchFamily="34" charset="0"/>
            </a:rPr>
            <a:t>Amva</a:t>
          </a:r>
          <a:r>
            <a:rPr lang="es-ES" sz="1600" kern="1200" dirty="0">
              <a:latin typeface="Gill Sans MT" panose="020B0502020104020203" pitchFamily="34" charset="0"/>
            </a:rPr>
            <a:t> debe adelantar la gestión necesaria para garantizar rutas óptimas, y un sistema integrado de movilidad funcional y con alcance regional.</a:t>
          </a:r>
          <a:endParaRPr lang="es-CO" sz="1600" kern="1200" dirty="0">
            <a:latin typeface="Gill Sans MT" panose="020B0502020104020203" pitchFamily="34" charset="0"/>
          </a:endParaRPr>
        </a:p>
      </dsp:txBody>
      <dsp:txXfrm>
        <a:off x="0" y="2003408"/>
        <a:ext cx="8128000" cy="1347570"/>
      </dsp:txXfrm>
    </dsp:sp>
    <dsp:sp modelId="{FC4C2A03-FF8E-40E8-957B-22AB72714C25}">
      <dsp:nvSpPr>
        <dsp:cNvPr id="0" name=""/>
        <dsp:cNvSpPr/>
      </dsp:nvSpPr>
      <dsp:spPr>
        <a:xfrm>
          <a:off x="0" y="3350978"/>
          <a:ext cx="8128000" cy="49139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latin typeface="Gill Sans MT" panose="020B0502020104020203" pitchFamily="34" charset="0"/>
            </a:rPr>
            <a:t>Tasas y contribuciones</a:t>
          </a:r>
        </a:p>
      </dsp:txBody>
      <dsp:txXfrm>
        <a:off x="23988" y="3374966"/>
        <a:ext cx="8080024" cy="443423"/>
      </dsp:txXfrm>
    </dsp:sp>
    <dsp:sp modelId="{8B9BCA65-AFCC-4088-A23E-ABCDB0376DD7}">
      <dsp:nvSpPr>
        <dsp:cNvPr id="0" name=""/>
        <dsp:cNvSpPr/>
      </dsp:nvSpPr>
      <dsp:spPr>
        <a:xfrm>
          <a:off x="0" y="3842378"/>
          <a:ext cx="8128000"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kern="1200" dirty="0">
              <a:latin typeface="Gill Sans MT" panose="020B0502020104020203" pitchFamily="34" charset="0"/>
            </a:rPr>
            <a:t>En el área metropolitana se podrían diseñar tasas relacionadas con el medio ambiente (el </a:t>
          </a:r>
          <a:r>
            <a:rPr lang="es-ES" sz="1600" kern="1200" dirty="0" err="1">
              <a:latin typeface="Gill Sans MT" panose="020B0502020104020203" pitchFamily="34" charset="0"/>
            </a:rPr>
            <a:t>Amva</a:t>
          </a:r>
          <a:r>
            <a:rPr lang="es-ES" sz="1600" kern="1200" dirty="0">
              <a:latin typeface="Gill Sans MT" panose="020B0502020104020203" pitchFamily="34" charset="0"/>
            </a:rPr>
            <a:t> se consolidaría como el administrador de los recursos ambientales y recibiría compensaciones por la explotación de los mismos), la movilidad y la seguridad. Se proponen estos bienes porque su alcance va más allá de los límites de una ciudad específica.</a:t>
          </a:r>
          <a:endParaRPr lang="es-CO" sz="1600" kern="1200" dirty="0">
            <a:latin typeface="Gill Sans MT" panose="020B0502020104020203" pitchFamily="34" charset="0"/>
          </a:endParaRPr>
        </a:p>
      </dsp:txBody>
      <dsp:txXfrm>
        <a:off x="0" y="3842378"/>
        <a:ext cx="8128000" cy="9128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A387A-9FCE-404C-AD50-DF319281ACE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3154C828-F9DD-4C0B-B37A-C854FE5BF3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D127C46-7E8C-4A8A-801E-467336DADF28}"/>
              </a:ext>
            </a:extLst>
          </p:cNvPr>
          <p:cNvSpPr>
            <a:spLocks noGrp="1"/>
          </p:cNvSpPr>
          <p:nvPr>
            <p:ph type="dt" sz="half" idx="10"/>
          </p:nvPr>
        </p:nvSpPr>
        <p:spPr/>
        <p:txBody>
          <a:bodyPr/>
          <a:lstStyle/>
          <a:p>
            <a:fld id="{ECE7F586-9793-4CD7-830D-D2D6A38802E1}" type="datetimeFigureOut">
              <a:rPr lang="es-CO" smtClean="0"/>
              <a:t>25/09/2018</a:t>
            </a:fld>
            <a:endParaRPr lang="es-CO"/>
          </a:p>
        </p:txBody>
      </p:sp>
      <p:sp>
        <p:nvSpPr>
          <p:cNvPr id="5" name="Marcador de pie de página 4">
            <a:extLst>
              <a:ext uri="{FF2B5EF4-FFF2-40B4-BE49-F238E27FC236}">
                <a16:creationId xmlns:a16="http://schemas.microsoft.com/office/drawing/2014/main" id="{C723E7FC-023F-474D-B950-CEDC4D767E6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B1ADDA6-F913-47DE-A2FD-9D05B9826EAA}"/>
              </a:ext>
            </a:extLst>
          </p:cNvPr>
          <p:cNvSpPr>
            <a:spLocks noGrp="1"/>
          </p:cNvSpPr>
          <p:nvPr>
            <p:ph type="sldNum" sz="quarter" idx="12"/>
          </p:nvPr>
        </p:nvSpPr>
        <p:spPr/>
        <p:txBody>
          <a:bodyPr/>
          <a:lstStyle/>
          <a:p>
            <a:fld id="{8E11F2A2-7293-4263-A62B-F86B0F2C6295}" type="slidenum">
              <a:rPr lang="es-CO" smtClean="0"/>
              <a:t>‹Nº›</a:t>
            </a:fld>
            <a:endParaRPr lang="es-CO"/>
          </a:p>
        </p:txBody>
      </p:sp>
    </p:spTree>
    <p:extLst>
      <p:ext uri="{BB962C8B-B14F-4D97-AF65-F5344CB8AC3E}">
        <p14:creationId xmlns:p14="http://schemas.microsoft.com/office/powerpoint/2010/main" val="52872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86A169-1403-400B-8CA5-56D5FC74171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0C6B882-7FB5-41A1-988F-6DE1FC7C940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FBCE0E0-779B-40AD-8F60-6995D8875A67}"/>
              </a:ext>
            </a:extLst>
          </p:cNvPr>
          <p:cNvSpPr>
            <a:spLocks noGrp="1"/>
          </p:cNvSpPr>
          <p:nvPr>
            <p:ph type="dt" sz="half" idx="10"/>
          </p:nvPr>
        </p:nvSpPr>
        <p:spPr/>
        <p:txBody>
          <a:bodyPr/>
          <a:lstStyle/>
          <a:p>
            <a:fld id="{ECE7F586-9793-4CD7-830D-D2D6A38802E1}" type="datetimeFigureOut">
              <a:rPr lang="es-CO" smtClean="0"/>
              <a:t>25/09/2018</a:t>
            </a:fld>
            <a:endParaRPr lang="es-CO"/>
          </a:p>
        </p:txBody>
      </p:sp>
      <p:sp>
        <p:nvSpPr>
          <p:cNvPr id="5" name="Marcador de pie de página 4">
            <a:extLst>
              <a:ext uri="{FF2B5EF4-FFF2-40B4-BE49-F238E27FC236}">
                <a16:creationId xmlns:a16="http://schemas.microsoft.com/office/drawing/2014/main" id="{85B64EE6-6EC0-4F38-B611-21CDF2BE501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6656B5-46A0-40C7-9E9D-ABD61F334F35}"/>
              </a:ext>
            </a:extLst>
          </p:cNvPr>
          <p:cNvSpPr>
            <a:spLocks noGrp="1"/>
          </p:cNvSpPr>
          <p:nvPr>
            <p:ph type="sldNum" sz="quarter" idx="12"/>
          </p:nvPr>
        </p:nvSpPr>
        <p:spPr/>
        <p:txBody>
          <a:bodyPr/>
          <a:lstStyle/>
          <a:p>
            <a:fld id="{8E11F2A2-7293-4263-A62B-F86B0F2C6295}" type="slidenum">
              <a:rPr lang="es-CO" smtClean="0"/>
              <a:t>‹Nº›</a:t>
            </a:fld>
            <a:endParaRPr lang="es-CO"/>
          </a:p>
        </p:txBody>
      </p:sp>
    </p:spTree>
    <p:extLst>
      <p:ext uri="{BB962C8B-B14F-4D97-AF65-F5344CB8AC3E}">
        <p14:creationId xmlns:p14="http://schemas.microsoft.com/office/powerpoint/2010/main" val="137328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1A9B9CC-0DA6-4F8B-9ABF-0BB2F63E907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C6FBE42-2E30-4E0B-A5B6-4E078A9EE0D8}"/>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BF49112-0AA9-4ABA-B4FD-F748E7279045}"/>
              </a:ext>
            </a:extLst>
          </p:cNvPr>
          <p:cNvSpPr>
            <a:spLocks noGrp="1"/>
          </p:cNvSpPr>
          <p:nvPr>
            <p:ph type="dt" sz="half" idx="10"/>
          </p:nvPr>
        </p:nvSpPr>
        <p:spPr/>
        <p:txBody>
          <a:bodyPr/>
          <a:lstStyle/>
          <a:p>
            <a:fld id="{ECE7F586-9793-4CD7-830D-D2D6A38802E1}" type="datetimeFigureOut">
              <a:rPr lang="es-CO" smtClean="0"/>
              <a:t>25/09/2018</a:t>
            </a:fld>
            <a:endParaRPr lang="es-CO"/>
          </a:p>
        </p:txBody>
      </p:sp>
      <p:sp>
        <p:nvSpPr>
          <p:cNvPr id="5" name="Marcador de pie de página 4">
            <a:extLst>
              <a:ext uri="{FF2B5EF4-FFF2-40B4-BE49-F238E27FC236}">
                <a16:creationId xmlns:a16="http://schemas.microsoft.com/office/drawing/2014/main" id="{7924D901-B2F2-4642-9473-FCC005CE13F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18848CE-09BF-4DB8-B267-BD2AF6B781C3}"/>
              </a:ext>
            </a:extLst>
          </p:cNvPr>
          <p:cNvSpPr>
            <a:spLocks noGrp="1"/>
          </p:cNvSpPr>
          <p:nvPr>
            <p:ph type="sldNum" sz="quarter" idx="12"/>
          </p:nvPr>
        </p:nvSpPr>
        <p:spPr/>
        <p:txBody>
          <a:bodyPr/>
          <a:lstStyle/>
          <a:p>
            <a:fld id="{8E11F2A2-7293-4263-A62B-F86B0F2C6295}" type="slidenum">
              <a:rPr lang="es-CO" smtClean="0"/>
              <a:t>‹Nº›</a:t>
            </a:fld>
            <a:endParaRPr lang="es-CO"/>
          </a:p>
        </p:txBody>
      </p:sp>
    </p:spTree>
    <p:extLst>
      <p:ext uri="{BB962C8B-B14F-4D97-AF65-F5344CB8AC3E}">
        <p14:creationId xmlns:p14="http://schemas.microsoft.com/office/powerpoint/2010/main" val="168613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B2EDB-4902-4CB3-98B3-264D4A95755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8DD9EC8-A462-4B13-8234-5B93E61FF9E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5A448AC-9C4C-48B5-A1EB-03B7FFF098E1}"/>
              </a:ext>
            </a:extLst>
          </p:cNvPr>
          <p:cNvSpPr>
            <a:spLocks noGrp="1"/>
          </p:cNvSpPr>
          <p:nvPr>
            <p:ph type="dt" sz="half" idx="10"/>
          </p:nvPr>
        </p:nvSpPr>
        <p:spPr/>
        <p:txBody>
          <a:bodyPr/>
          <a:lstStyle/>
          <a:p>
            <a:fld id="{ECE7F586-9793-4CD7-830D-D2D6A38802E1}" type="datetimeFigureOut">
              <a:rPr lang="es-CO" smtClean="0"/>
              <a:t>25/09/2018</a:t>
            </a:fld>
            <a:endParaRPr lang="es-CO"/>
          </a:p>
        </p:txBody>
      </p:sp>
      <p:sp>
        <p:nvSpPr>
          <p:cNvPr id="5" name="Marcador de pie de página 4">
            <a:extLst>
              <a:ext uri="{FF2B5EF4-FFF2-40B4-BE49-F238E27FC236}">
                <a16:creationId xmlns:a16="http://schemas.microsoft.com/office/drawing/2014/main" id="{1623A18D-9A9E-439E-8540-E8D8358B6EF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97220E-C01B-4810-BBD2-13FA007461E0}"/>
              </a:ext>
            </a:extLst>
          </p:cNvPr>
          <p:cNvSpPr>
            <a:spLocks noGrp="1"/>
          </p:cNvSpPr>
          <p:nvPr>
            <p:ph type="sldNum" sz="quarter" idx="12"/>
          </p:nvPr>
        </p:nvSpPr>
        <p:spPr/>
        <p:txBody>
          <a:bodyPr/>
          <a:lstStyle/>
          <a:p>
            <a:fld id="{8E11F2A2-7293-4263-A62B-F86B0F2C6295}" type="slidenum">
              <a:rPr lang="es-CO" smtClean="0"/>
              <a:t>‹Nº›</a:t>
            </a:fld>
            <a:endParaRPr lang="es-CO"/>
          </a:p>
        </p:txBody>
      </p:sp>
    </p:spTree>
    <p:extLst>
      <p:ext uri="{BB962C8B-B14F-4D97-AF65-F5344CB8AC3E}">
        <p14:creationId xmlns:p14="http://schemas.microsoft.com/office/powerpoint/2010/main" val="35380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D8329-12EF-475E-B4B6-1D1E14BE32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F2A544B-2AE4-48C1-A772-3BF44EF8C3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CB6CC22-1EBB-41FE-B393-DA18E9621B69}"/>
              </a:ext>
            </a:extLst>
          </p:cNvPr>
          <p:cNvSpPr>
            <a:spLocks noGrp="1"/>
          </p:cNvSpPr>
          <p:nvPr>
            <p:ph type="dt" sz="half" idx="10"/>
          </p:nvPr>
        </p:nvSpPr>
        <p:spPr/>
        <p:txBody>
          <a:bodyPr/>
          <a:lstStyle/>
          <a:p>
            <a:fld id="{ECE7F586-9793-4CD7-830D-D2D6A38802E1}" type="datetimeFigureOut">
              <a:rPr lang="es-CO" smtClean="0"/>
              <a:t>25/09/2018</a:t>
            </a:fld>
            <a:endParaRPr lang="es-CO"/>
          </a:p>
        </p:txBody>
      </p:sp>
      <p:sp>
        <p:nvSpPr>
          <p:cNvPr id="5" name="Marcador de pie de página 4">
            <a:extLst>
              <a:ext uri="{FF2B5EF4-FFF2-40B4-BE49-F238E27FC236}">
                <a16:creationId xmlns:a16="http://schemas.microsoft.com/office/drawing/2014/main" id="{79C62783-B392-400F-A785-F8A6F37F066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18F8EA8-FD06-4F2F-9008-8DA8D1F0F8E8}"/>
              </a:ext>
            </a:extLst>
          </p:cNvPr>
          <p:cNvSpPr>
            <a:spLocks noGrp="1"/>
          </p:cNvSpPr>
          <p:nvPr>
            <p:ph type="sldNum" sz="quarter" idx="12"/>
          </p:nvPr>
        </p:nvSpPr>
        <p:spPr/>
        <p:txBody>
          <a:bodyPr/>
          <a:lstStyle/>
          <a:p>
            <a:fld id="{8E11F2A2-7293-4263-A62B-F86B0F2C6295}" type="slidenum">
              <a:rPr lang="es-CO" smtClean="0"/>
              <a:t>‹Nº›</a:t>
            </a:fld>
            <a:endParaRPr lang="es-CO"/>
          </a:p>
        </p:txBody>
      </p:sp>
    </p:spTree>
    <p:extLst>
      <p:ext uri="{BB962C8B-B14F-4D97-AF65-F5344CB8AC3E}">
        <p14:creationId xmlns:p14="http://schemas.microsoft.com/office/powerpoint/2010/main" val="2240066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A4E2B-192F-4B9D-8FF6-3DC2F96E3A5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F77217D-F7A2-4ADE-9011-7456AD0F97D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2B3289C7-B218-4475-95A1-5AC6FAD7B32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C897B3B-A28E-4946-A9AE-87407B525FBE}"/>
              </a:ext>
            </a:extLst>
          </p:cNvPr>
          <p:cNvSpPr>
            <a:spLocks noGrp="1"/>
          </p:cNvSpPr>
          <p:nvPr>
            <p:ph type="dt" sz="half" idx="10"/>
          </p:nvPr>
        </p:nvSpPr>
        <p:spPr/>
        <p:txBody>
          <a:bodyPr/>
          <a:lstStyle/>
          <a:p>
            <a:fld id="{ECE7F586-9793-4CD7-830D-D2D6A38802E1}" type="datetimeFigureOut">
              <a:rPr lang="es-CO" smtClean="0"/>
              <a:t>25/09/2018</a:t>
            </a:fld>
            <a:endParaRPr lang="es-CO"/>
          </a:p>
        </p:txBody>
      </p:sp>
      <p:sp>
        <p:nvSpPr>
          <p:cNvPr id="6" name="Marcador de pie de página 5">
            <a:extLst>
              <a:ext uri="{FF2B5EF4-FFF2-40B4-BE49-F238E27FC236}">
                <a16:creationId xmlns:a16="http://schemas.microsoft.com/office/drawing/2014/main" id="{AA360574-6E97-426E-B2D1-EFBD6CF38B3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91E5A66-FD7C-490E-B1C6-971062ED512F}"/>
              </a:ext>
            </a:extLst>
          </p:cNvPr>
          <p:cNvSpPr>
            <a:spLocks noGrp="1"/>
          </p:cNvSpPr>
          <p:nvPr>
            <p:ph type="sldNum" sz="quarter" idx="12"/>
          </p:nvPr>
        </p:nvSpPr>
        <p:spPr/>
        <p:txBody>
          <a:bodyPr/>
          <a:lstStyle/>
          <a:p>
            <a:fld id="{8E11F2A2-7293-4263-A62B-F86B0F2C6295}" type="slidenum">
              <a:rPr lang="es-CO" smtClean="0"/>
              <a:t>‹Nº›</a:t>
            </a:fld>
            <a:endParaRPr lang="es-CO"/>
          </a:p>
        </p:txBody>
      </p:sp>
    </p:spTree>
    <p:extLst>
      <p:ext uri="{BB962C8B-B14F-4D97-AF65-F5344CB8AC3E}">
        <p14:creationId xmlns:p14="http://schemas.microsoft.com/office/powerpoint/2010/main" val="345630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267AC-BFE3-40D3-83C3-F61913A80CA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6FA373D-FFAC-4800-93E8-C92384448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6DAF665F-5802-4FAA-94E6-5EE3147AA017}"/>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A9FCF7E-1BF0-4AEB-8312-DD84F63289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4106676A-7785-4AD8-8184-57C129AF43B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34A37FA8-F188-44B6-87F3-C5EFE163DEB6}"/>
              </a:ext>
            </a:extLst>
          </p:cNvPr>
          <p:cNvSpPr>
            <a:spLocks noGrp="1"/>
          </p:cNvSpPr>
          <p:nvPr>
            <p:ph type="dt" sz="half" idx="10"/>
          </p:nvPr>
        </p:nvSpPr>
        <p:spPr/>
        <p:txBody>
          <a:bodyPr/>
          <a:lstStyle/>
          <a:p>
            <a:fld id="{ECE7F586-9793-4CD7-830D-D2D6A38802E1}" type="datetimeFigureOut">
              <a:rPr lang="es-CO" smtClean="0"/>
              <a:t>25/09/2018</a:t>
            </a:fld>
            <a:endParaRPr lang="es-CO"/>
          </a:p>
        </p:txBody>
      </p:sp>
      <p:sp>
        <p:nvSpPr>
          <p:cNvPr id="8" name="Marcador de pie de página 7">
            <a:extLst>
              <a:ext uri="{FF2B5EF4-FFF2-40B4-BE49-F238E27FC236}">
                <a16:creationId xmlns:a16="http://schemas.microsoft.com/office/drawing/2014/main" id="{5FA1F118-D8FC-42D0-A6F1-7356365021A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2D968F3-C5C4-4D72-8F6D-4A99739DC3E4}"/>
              </a:ext>
            </a:extLst>
          </p:cNvPr>
          <p:cNvSpPr>
            <a:spLocks noGrp="1"/>
          </p:cNvSpPr>
          <p:nvPr>
            <p:ph type="sldNum" sz="quarter" idx="12"/>
          </p:nvPr>
        </p:nvSpPr>
        <p:spPr/>
        <p:txBody>
          <a:bodyPr/>
          <a:lstStyle/>
          <a:p>
            <a:fld id="{8E11F2A2-7293-4263-A62B-F86B0F2C6295}" type="slidenum">
              <a:rPr lang="es-CO" smtClean="0"/>
              <a:t>‹Nº›</a:t>
            </a:fld>
            <a:endParaRPr lang="es-CO"/>
          </a:p>
        </p:txBody>
      </p:sp>
    </p:spTree>
    <p:extLst>
      <p:ext uri="{BB962C8B-B14F-4D97-AF65-F5344CB8AC3E}">
        <p14:creationId xmlns:p14="http://schemas.microsoft.com/office/powerpoint/2010/main" val="94517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3D9908-815E-4AD1-B799-E8A4301E3C4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832934A-ABB5-4E26-955F-F4FF13DABA03}"/>
              </a:ext>
            </a:extLst>
          </p:cNvPr>
          <p:cNvSpPr>
            <a:spLocks noGrp="1"/>
          </p:cNvSpPr>
          <p:nvPr>
            <p:ph type="dt" sz="half" idx="10"/>
          </p:nvPr>
        </p:nvSpPr>
        <p:spPr/>
        <p:txBody>
          <a:bodyPr/>
          <a:lstStyle/>
          <a:p>
            <a:fld id="{ECE7F586-9793-4CD7-830D-D2D6A38802E1}" type="datetimeFigureOut">
              <a:rPr lang="es-CO" smtClean="0"/>
              <a:t>25/09/2018</a:t>
            </a:fld>
            <a:endParaRPr lang="es-CO"/>
          </a:p>
        </p:txBody>
      </p:sp>
      <p:sp>
        <p:nvSpPr>
          <p:cNvPr id="4" name="Marcador de pie de página 3">
            <a:extLst>
              <a:ext uri="{FF2B5EF4-FFF2-40B4-BE49-F238E27FC236}">
                <a16:creationId xmlns:a16="http://schemas.microsoft.com/office/drawing/2014/main" id="{66EA03B9-7A6B-4611-BF7D-4FD0D134C8C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4966B66-0F28-49F6-9575-AB607562E485}"/>
              </a:ext>
            </a:extLst>
          </p:cNvPr>
          <p:cNvSpPr>
            <a:spLocks noGrp="1"/>
          </p:cNvSpPr>
          <p:nvPr>
            <p:ph type="sldNum" sz="quarter" idx="12"/>
          </p:nvPr>
        </p:nvSpPr>
        <p:spPr/>
        <p:txBody>
          <a:bodyPr/>
          <a:lstStyle/>
          <a:p>
            <a:fld id="{8E11F2A2-7293-4263-A62B-F86B0F2C6295}" type="slidenum">
              <a:rPr lang="es-CO" smtClean="0"/>
              <a:t>‹Nº›</a:t>
            </a:fld>
            <a:endParaRPr lang="es-CO"/>
          </a:p>
        </p:txBody>
      </p:sp>
    </p:spTree>
    <p:extLst>
      <p:ext uri="{BB962C8B-B14F-4D97-AF65-F5344CB8AC3E}">
        <p14:creationId xmlns:p14="http://schemas.microsoft.com/office/powerpoint/2010/main" val="246418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AB2130F-F15F-4D3E-8DA4-8F9713FE243E}"/>
              </a:ext>
            </a:extLst>
          </p:cNvPr>
          <p:cNvSpPr>
            <a:spLocks noGrp="1"/>
          </p:cNvSpPr>
          <p:nvPr>
            <p:ph type="dt" sz="half" idx="10"/>
          </p:nvPr>
        </p:nvSpPr>
        <p:spPr/>
        <p:txBody>
          <a:bodyPr/>
          <a:lstStyle/>
          <a:p>
            <a:fld id="{ECE7F586-9793-4CD7-830D-D2D6A38802E1}" type="datetimeFigureOut">
              <a:rPr lang="es-CO" smtClean="0"/>
              <a:t>25/09/2018</a:t>
            </a:fld>
            <a:endParaRPr lang="es-CO"/>
          </a:p>
        </p:txBody>
      </p:sp>
      <p:sp>
        <p:nvSpPr>
          <p:cNvPr id="3" name="Marcador de pie de página 2">
            <a:extLst>
              <a:ext uri="{FF2B5EF4-FFF2-40B4-BE49-F238E27FC236}">
                <a16:creationId xmlns:a16="http://schemas.microsoft.com/office/drawing/2014/main" id="{FA6DEB45-8FBD-49D1-B807-C4618438D43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96A981C-1391-4288-A2A5-8F02F71B7374}"/>
              </a:ext>
            </a:extLst>
          </p:cNvPr>
          <p:cNvSpPr>
            <a:spLocks noGrp="1"/>
          </p:cNvSpPr>
          <p:nvPr>
            <p:ph type="sldNum" sz="quarter" idx="12"/>
          </p:nvPr>
        </p:nvSpPr>
        <p:spPr/>
        <p:txBody>
          <a:bodyPr/>
          <a:lstStyle/>
          <a:p>
            <a:fld id="{8E11F2A2-7293-4263-A62B-F86B0F2C6295}" type="slidenum">
              <a:rPr lang="es-CO" smtClean="0"/>
              <a:t>‹Nº›</a:t>
            </a:fld>
            <a:endParaRPr lang="es-CO"/>
          </a:p>
        </p:txBody>
      </p:sp>
    </p:spTree>
    <p:extLst>
      <p:ext uri="{BB962C8B-B14F-4D97-AF65-F5344CB8AC3E}">
        <p14:creationId xmlns:p14="http://schemas.microsoft.com/office/powerpoint/2010/main" val="89025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67740-0A82-43DB-8066-317D581025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D6F35DF-F09E-403C-8EA7-C3987CD138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4E6E259-3005-4026-A787-1326AFD34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35E59CA-67FF-46E6-9A66-147F8678C2C6}"/>
              </a:ext>
            </a:extLst>
          </p:cNvPr>
          <p:cNvSpPr>
            <a:spLocks noGrp="1"/>
          </p:cNvSpPr>
          <p:nvPr>
            <p:ph type="dt" sz="half" idx="10"/>
          </p:nvPr>
        </p:nvSpPr>
        <p:spPr/>
        <p:txBody>
          <a:bodyPr/>
          <a:lstStyle/>
          <a:p>
            <a:fld id="{ECE7F586-9793-4CD7-830D-D2D6A38802E1}" type="datetimeFigureOut">
              <a:rPr lang="es-CO" smtClean="0"/>
              <a:t>25/09/2018</a:t>
            </a:fld>
            <a:endParaRPr lang="es-CO"/>
          </a:p>
        </p:txBody>
      </p:sp>
      <p:sp>
        <p:nvSpPr>
          <p:cNvPr id="6" name="Marcador de pie de página 5">
            <a:extLst>
              <a:ext uri="{FF2B5EF4-FFF2-40B4-BE49-F238E27FC236}">
                <a16:creationId xmlns:a16="http://schemas.microsoft.com/office/drawing/2014/main" id="{68A0AE3A-30C8-4E22-AA1B-95D00396A5A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663507F-3B5B-4FFE-93CA-C851F89F83D3}"/>
              </a:ext>
            </a:extLst>
          </p:cNvPr>
          <p:cNvSpPr>
            <a:spLocks noGrp="1"/>
          </p:cNvSpPr>
          <p:nvPr>
            <p:ph type="sldNum" sz="quarter" idx="12"/>
          </p:nvPr>
        </p:nvSpPr>
        <p:spPr/>
        <p:txBody>
          <a:bodyPr/>
          <a:lstStyle/>
          <a:p>
            <a:fld id="{8E11F2A2-7293-4263-A62B-F86B0F2C6295}" type="slidenum">
              <a:rPr lang="es-CO" smtClean="0"/>
              <a:t>‹Nº›</a:t>
            </a:fld>
            <a:endParaRPr lang="es-CO"/>
          </a:p>
        </p:txBody>
      </p:sp>
    </p:spTree>
    <p:extLst>
      <p:ext uri="{BB962C8B-B14F-4D97-AF65-F5344CB8AC3E}">
        <p14:creationId xmlns:p14="http://schemas.microsoft.com/office/powerpoint/2010/main" val="101734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7558D-85A7-4193-B832-815F8D91F6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0F56E6C8-292E-4C61-BE2E-2C0D5D10B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3AC4B67-65FF-498F-AD50-25D4FC7C5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81691EA-2EE4-42F3-B956-73E5864DA192}"/>
              </a:ext>
            </a:extLst>
          </p:cNvPr>
          <p:cNvSpPr>
            <a:spLocks noGrp="1"/>
          </p:cNvSpPr>
          <p:nvPr>
            <p:ph type="dt" sz="half" idx="10"/>
          </p:nvPr>
        </p:nvSpPr>
        <p:spPr/>
        <p:txBody>
          <a:bodyPr/>
          <a:lstStyle/>
          <a:p>
            <a:fld id="{ECE7F586-9793-4CD7-830D-D2D6A38802E1}" type="datetimeFigureOut">
              <a:rPr lang="es-CO" smtClean="0"/>
              <a:t>25/09/2018</a:t>
            </a:fld>
            <a:endParaRPr lang="es-CO"/>
          </a:p>
        </p:txBody>
      </p:sp>
      <p:sp>
        <p:nvSpPr>
          <p:cNvPr id="6" name="Marcador de pie de página 5">
            <a:extLst>
              <a:ext uri="{FF2B5EF4-FFF2-40B4-BE49-F238E27FC236}">
                <a16:creationId xmlns:a16="http://schemas.microsoft.com/office/drawing/2014/main" id="{7F3DB577-B149-4EE3-9795-A44E476C814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6781710-3BFA-40CE-A5D9-EA4C74B09AD0}"/>
              </a:ext>
            </a:extLst>
          </p:cNvPr>
          <p:cNvSpPr>
            <a:spLocks noGrp="1"/>
          </p:cNvSpPr>
          <p:nvPr>
            <p:ph type="sldNum" sz="quarter" idx="12"/>
          </p:nvPr>
        </p:nvSpPr>
        <p:spPr/>
        <p:txBody>
          <a:bodyPr/>
          <a:lstStyle/>
          <a:p>
            <a:fld id="{8E11F2A2-7293-4263-A62B-F86B0F2C6295}" type="slidenum">
              <a:rPr lang="es-CO" smtClean="0"/>
              <a:t>‹Nº›</a:t>
            </a:fld>
            <a:endParaRPr lang="es-CO"/>
          </a:p>
        </p:txBody>
      </p:sp>
    </p:spTree>
    <p:extLst>
      <p:ext uri="{BB962C8B-B14F-4D97-AF65-F5344CB8AC3E}">
        <p14:creationId xmlns:p14="http://schemas.microsoft.com/office/powerpoint/2010/main" val="302221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ACDB31-D0A4-4ECF-ACA9-6804C4D187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147E2D7-3095-4745-92FC-1CFF7D4856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279C91F-20CB-4C5E-8A11-9F0C835D7C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7F586-9793-4CD7-830D-D2D6A38802E1}" type="datetimeFigureOut">
              <a:rPr lang="es-CO" smtClean="0"/>
              <a:t>25/09/2018</a:t>
            </a:fld>
            <a:endParaRPr lang="es-CO"/>
          </a:p>
        </p:txBody>
      </p:sp>
      <p:sp>
        <p:nvSpPr>
          <p:cNvPr id="5" name="Marcador de pie de página 4">
            <a:extLst>
              <a:ext uri="{FF2B5EF4-FFF2-40B4-BE49-F238E27FC236}">
                <a16:creationId xmlns:a16="http://schemas.microsoft.com/office/drawing/2014/main" id="{2767E483-0A94-47F3-B328-FA2A93CBD8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09C0DBAB-D4E0-48B3-80CB-5F72FAEA4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1F2A2-7293-4263-A62B-F86B0F2C6295}" type="slidenum">
              <a:rPr lang="es-CO" smtClean="0"/>
              <a:t>‹Nº›</a:t>
            </a:fld>
            <a:endParaRPr lang="es-CO"/>
          </a:p>
        </p:txBody>
      </p:sp>
    </p:spTree>
    <p:extLst>
      <p:ext uri="{BB962C8B-B14F-4D97-AF65-F5344CB8AC3E}">
        <p14:creationId xmlns:p14="http://schemas.microsoft.com/office/powerpoint/2010/main" val="3181863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0.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0.png"/><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7015" y="-97684"/>
            <a:ext cx="12569781" cy="382502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2FFBEE78-B4D1-4637-9FBA-6A588F3B4F18}"/>
              </a:ext>
            </a:extLst>
          </p:cNvPr>
          <p:cNvSpPr>
            <a:spLocks noGrp="1"/>
          </p:cNvSpPr>
          <p:nvPr>
            <p:ph type="ctrTitle"/>
          </p:nvPr>
        </p:nvSpPr>
        <p:spPr>
          <a:xfrm>
            <a:off x="2787889" y="1120249"/>
            <a:ext cx="6529137" cy="1525387"/>
          </a:xfrm>
        </p:spPr>
        <p:txBody>
          <a:bodyPr>
            <a:noAutofit/>
          </a:bodyPr>
          <a:lstStyle/>
          <a:p>
            <a:pPr>
              <a:lnSpc>
                <a:spcPct val="100000"/>
              </a:lnSpc>
            </a:pPr>
            <a:r>
              <a:rPr lang="es-CO" sz="4000" b="1" dirty="0">
                <a:solidFill>
                  <a:srgbClr val="B5FEB4"/>
                </a:solidFill>
                <a:latin typeface="Gill Sans MT" panose="020B0502020104020203" pitchFamily="34" charset="0"/>
                <a:cs typeface="Arial" panose="020B0604020202020204" pitchFamily="34" charset="0"/>
              </a:rPr>
              <a:t>ÁREA METROPOLITANA DEL VALLE DE ABURRÁ</a:t>
            </a:r>
            <a:endParaRPr lang="es-CO" sz="4000" dirty="0">
              <a:solidFill>
                <a:srgbClr val="B5FEB4"/>
              </a:solidFill>
              <a:latin typeface="Gill Sans MT" panose="020B0502020104020203" pitchFamily="34" charset="0"/>
              <a:cs typeface="Arial" panose="020B0604020202020204" pitchFamily="34" charset="0"/>
            </a:endParaRPr>
          </a:p>
        </p:txBody>
      </p:sp>
      <p:sp>
        <p:nvSpPr>
          <p:cNvPr id="5" name="Rectángulo 4">
            <a:extLst>
              <a:ext uri="{FF2B5EF4-FFF2-40B4-BE49-F238E27FC236}">
                <a16:creationId xmlns:a16="http://schemas.microsoft.com/office/drawing/2014/main" id="{FE4DB512-0BD9-40E4-BDDB-6277DC667C04}"/>
              </a:ext>
            </a:extLst>
          </p:cNvPr>
          <p:cNvSpPr/>
          <p:nvPr/>
        </p:nvSpPr>
        <p:spPr>
          <a:xfrm>
            <a:off x="4298648" y="4719444"/>
            <a:ext cx="3731288" cy="584775"/>
          </a:xfrm>
          <a:prstGeom prst="rect">
            <a:avLst/>
          </a:prstGeom>
        </p:spPr>
        <p:txBody>
          <a:bodyPr wrap="square">
            <a:spAutoFit/>
          </a:bodyPr>
          <a:lstStyle/>
          <a:p>
            <a:pPr algn="ctr">
              <a:lnSpc>
                <a:spcPct val="100000"/>
              </a:lnSpc>
            </a:pPr>
            <a:r>
              <a:rPr lang="es-CO" sz="1600" b="1" dirty="0">
                <a:latin typeface="Gill Sans MT" panose="020B0502020104020203" pitchFamily="34" charset="0"/>
                <a:cs typeface="Arial" panose="020B0604020202020204" pitchFamily="34" charset="0"/>
              </a:rPr>
              <a:t>Jorge Iván González</a:t>
            </a:r>
            <a:endParaRPr lang="es-CO" sz="1600" dirty="0">
              <a:latin typeface="Gill Sans MT" panose="020B0502020104020203" pitchFamily="34" charset="0"/>
              <a:cs typeface="Arial" panose="020B0604020202020204" pitchFamily="34" charset="0"/>
            </a:endParaRPr>
          </a:p>
          <a:p>
            <a:pPr algn="ctr">
              <a:lnSpc>
                <a:spcPct val="100000"/>
              </a:lnSpc>
            </a:pPr>
            <a:r>
              <a:rPr lang="es-CO" sz="1600" dirty="0">
                <a:latin typeface="Gill Sans MT" panose="020B0502020104020203" pitchFamily="34" charset="0"/>
                <a:cs typeface="Arial" panose="020B0604020202020204" pitchFamily="34" charset="0"/>
              </a:rPr>
              <a:t>Profesor pensionado Universidad Nacional</a:t>
            </a:r>
          </a:p>
        </p:txBody>
      </p:sp>
      <p:sp>
        <p:nvSpPr>
          <p:cNvPr id="6" name="Rectángulo 5">
            <a:extLst>
              <a:ext uri="{FF2B5EF4-FFF2-40B4-BE49-F238E27FC236}">
                <a16:creationId xmlns:a16="http://schemas.microsoft.com/office/drawing/2014/main" id="{44E8B56A-2435-47F7-B4F0-AD04CD6E2E20}"/>
              </a:ext>
            </a:extLst>
          </p:cNvPr>
          <p:cNvSpPr/>
          <p:nvPr/>
        </p:nvSpPr>
        <p:spPr>
          <a:xfrm>
            <a:off x="4775274" y="3984544"/>
            <a:ext cx="2887361" cy="584775"/>
          </a:xfrm>
          <a:prstGeom prst="rect">
            <a:avLst/>
          </a:prstGeom>
        </p:spPr>
        <p:txBody>
          <a:bodyPr wrap="square">
            <a:spAutoFit/>
          </a:bodyPr>
          <a:lstStyle/>
          <a:p>
            <a:pPr algn="ctr">
              <a:lnSpc>
                <a:spcPct val="100000"/>
              </a:lnSpc>
            </a:pPr>
            <a:r>
              <a:rPr lang="es-CO" sz="1600" b="1" dirty="0">
                <a:latin typeface="Gill Sans MT" panose="020B0502020104020203" pitchFamily="34" charset="0"/>
                <a:cs typeface="Arial" panose="020B0604020202020204" pitchFamily="34" charset="0"/>
              </a:rPr>
              <a:t>Edna Cristina Bonilla </a:t>
            </a:r>
            <a:r>
              <a:rPr lang="es-CO" sz="1600" b="1" dirty="0" err="1">
                <a:latin typeface="Gill Sans MT" panose="020B0502020104020203" pitchFamily="34" charset="0"/>
                <a:cs typeface="Arial" panose="020B0604020202020204" pitchFamily="34" charset="0"/>
              </a:rPr>
              <a:t>Sebá</a:t>
            </a:r>
            <a:endParaRPr lang="es-CO" sz="1600" b="1" dirty="0">
              <a:latin typeface="Gill Sans MT" panose="020B0502020104020203" pitchFamily="34" charset="0"/>
              <a:cs typeface="Arial" panose="020B0604020202020204" pitchFamily="34" charset="0"/>
            </a:endParaRPr>
          </a:p>
          <a:p>
            <a:pPr algn="ctr">
              <a:lnSpc>
                <a:spcPct val="100000"/>
              </a:lnSpc>
            </a:pPr>
            <a:r>
              <a:rPr lang="es-CO" sz="1600" dirty="0">
                <a:latin typeface="Gill Sans MT" panose="020B0502020104020203" pitchFamily="34" charset="0"/>
                <a:cs typeface="Arial" panose="020B0604020202020204" pitchFamily="34" charset="0"/>
              </a:rPr>
              <a:t>Profesora Universidad Nacional </a:t>
            </a:r>
          </a:p>
        </p:txBody>
      </p:sp>
      <p:sp>
        <p:nvSpPr>
          <p:cNvPr id="7" name="Rectángulo 6">
            <a:extLst>
              <a:ext uri="{FF2B5EF4-FFF2-40B4-BE49-F238E27FC236}">
                <a16:creationId xmlns:a16="http://schemas.microsoft.com/office/drawing/2014/main" id="{E3B4C283-37BB-44B9-B02A-7C3EB1D3A7CF}"/>
              </a:ext>
            </a:extLst>
          </p:cNvPr>
          <p:cNvSpPr/>
          <p:nvPr/>
        </p:nvSpPr>
        <p:spPr>
          <a:xfrm>
            <a:off x="4298648" y="5519253"/>
            <a:ext cx="3731289" cy="584775"/>
          </a:xfrm>
          <a:prstGeom prst="rect">
            <a:avLst/>
          </a:prstGeom>
        </p:spPr>
        <p:txBody>
          <a:bodyPr wrap="square">
            <a:spAutoFit/>
          </a:bodyPr>
          <a:lstStyle/>
          <a:p>
            <a:pPr algn="ctr">
              <a:lnSpc>
                <a:spcPct val="100000"/>
              </a:lnSpc>
            </a:pPr>
            <a:r>
              <a:rPr lang="es-CO" sz="1600" b="1" dirty="0">
                <a:latin typeface="Gill Sans MT" panose="020B0502020104020203" pitchFamily="34" charset="0"/>
                <a:cs typeface="Arial" panose="020B0604020202020204" pitchFamily="34" charset="0"/>
              </a:rPr>
              <a:t>Juan Sebastian Contreras Bello</a:t>
            </a:r>
            <a:endParaRPr lang="es-CO" sz="1600" dirty="0">
              <a:latin typeface="Gill Sans MT" panose="020B0502020104020203" pitchFamily="34" charset="0"/>
              <a:cs typeface="Arial" panose="020B0604020202020204" pitchFamily="34" charset="0"/>
            </a:endParaRPr>
          </a:p>
          <a:p>
            <a:pPr algn="ctr">
              <a:lnSpc>
                <a:spcPct val="100000"/>
              </a:lnSpc>
            </a:pPr>
            <a:r>
              <a:rPr lang="es-CO" sz="1600" dirty="0">
                <a:latin typeface="Gill Sans MT" panose="020B0502020104020203" pitchFamily="34" charset="0"/>
                <a:cs typeface="Arial" panose="020B0604020202020204" pitchFamily="34" charset="0"/>
              </a:rPr>
              <a:t>Profesor de catedra Universidad Nacional</a:t>
            </a:r>
          </a:p>
        </p:txBody>
      </p:sp>
      <p:sp>
        <p:nvSpPr>
          <p:cNvPr id="17" name="CuadroTexto 16">
            <a:extLst>
              <a:ext uri="{FF2B5EF4-FFF2-40B4-BE49-F238E27FC236}">
                <a16:creationId xmlns:a16="http://schemas.microsoft.com/office/drawing/2014/main" id="{A1B98FA3-FFCF-44AE-9719-A050FD103A0B}"/>
              </a:ext>
            </a:extLst>
          </p:cNvPr>
          <p:cNvSpPr txBox="1"/>
          <p:nvPr/>
        </p:nvSpPr>
        <p:spPr>
          <a:xfrm>
            <a:off x="4608776" y="606637"/>
            <a:ext cx="3162300" cy="338554"/>
          </a:xfrm>
          <a:prstGeom prst="rect">
            <a:avLst/>
          </a:prstGeom>
          <a:noFill/>
        </p:spPr>
        <p:txBody>
          <a:bodyPr wrap="square" rtlCol="0">
            <a:spAutoFit/>
          </a:bodyPr>
          <a:lstStyle/>
          <a:p>
            <a:pPr algn="ctr"/>
            <a:r>
              <a:rPr lang="es-CO" sz="1600" dirty="0">
                <a:solidFill>
                  <a:schemeClr val="bg1"/>
                </a:solidFill>
                <a:latin typeface="Gill Sans MT" panose="020B0502020104020203" pitchFamily="34" charset="0"/>
              </a:rPr>
              <a:t>Jueves 27 de Septiembre de 2018</a:t>
            </a:r>
          </a:p>
        </p:txBody>
      </p:sp>
      <p:sp>
        <p:nvSpPr>
          <p:cNvPr id="24" name="Rectángulo 23">
            <a:extLst>
              <a:ext uri="{FF2B5EF4-FFF2-40B4-BE49-F238E27FC236}">
                <a16:creationId xmlns:a16="http://schemas.microsoft.com/office/drawing/2014/main" id="{24B926DA-CAB5-420C-9629-31B3BBEB8743}"/>
              </a:ext>
            </a:extLst>
          </p:cNvPr>
          <p:cNvSpPr/>
          <p:nvPr/>
        </p:nvSpPr>
        <p:spPr>
          <a:xfrm>
            <a:off x="2512622" y="1062974"/>
            <a:ext cx="7190509" cy="2033517"/>
          </a:xfrm>
          <a:prstGeom prst="rect">
            <a:avLst/>
          </a:prstGeom>
          <a:noFill/>
          <a:ln w="57150">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a:extLst>
              <a:ext uri="{FF2B5EF4-FFF2-40B4-BE49-F238E27FC236}">
                <a16:creationId xmlns:a16="http://schemas.microsoft.com/office/drawing/2014/main" id="{090C84D8-34D7-4437-B642-9A0199939D5E}"/>
              </a:ext>
            </a:extLst>
          </p:cNvPr>
          <p:cNvSpPr/>
          <p:nvPr/>
        </p:nvSpPr>
        <p:spPr>
          <a:xfrm>
            <a:off x="3468585" y="2741548"/>
            <a:ext cx="5333358" cy="72608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5A092154-CA45-4185-9BE9-360D1878A058}"/>
              </a:ext>
            </a:extLst>
          </p:cNvPr>
          <p:cNvSpPr/>
          <p:nvPr/>
        </p:nvSpPr>
        <p:spPr>
          <a:xfrm>
            <a:off x="3732473" y="2827161"/>
            <a:ext cx="4805582" cy="707886"/>
          </a:xfrm>
          <a:prstGeom prst="rect">
            <a:avLst/>
          </a:prstGeom>
        </p:spPr>
        <p:txBody>
          <a:bodyPr wrap="square">
            <a:spAutoFit/>
          </a:bodyPr>
          <a:lstStyle/>
          <a:p>
            <a:pPr algn="ctr"/>
            <a:r>
              <a:rPr lang="es-CO" sz="2000" dirty="0">
                <a:solidFill>
                  <a:schemeClr val="bg1"/>
                </a:solidFill>
                <a:latin typeface="Gill Sans MT" panose="020B0502020104020203" pitchFamily="34" charset="0"/>
                <a:cs typeface="Arial" panose="020B0604020202020204" pitchFamily="34" charset="0"/>
              </a:rPr>
              <a:t>ESTRUCTURA ECONÓMICA FISCAL</a:t>
            </a:r>
          </a:p>
          <a:p>
            <a:pPr algn="ctr"/>
            <a:r>
              <a:rPr lang="es-CO" sz="2000" dirty="0">
                <a:solidFill>
                  <a:schemeClr val="bg1"/>
                </a:solidFill>
                <a:latin typeface="Gill Sans MT" panose="020B0502020104020203" pitchFamily="34" charset="0"/>
                <a:cs typeface="Arial" panose="020B0604020202020204" pitchFamily="34" charset="0"/>
              </a:rPr>
              <a:t> Y POSIBILIDADES DE NUEVOS INGRESOS</a:t>
            </a:r>
            <a:endParaRPr lang="es-CO" sz="2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10377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uadroTexto 69">
            <a:extLst>
              <a:ext uri="{FF2B5EF4-FFF2-40B4-BE49-F238E27FC236}">
                <a16:creationId xmlns:a16="http://schemas.microsoft.com/office/drawing/2014/main" id="{8BC29546-8151-4A86-B809-C41396FC047C}"/>
              </a:ext>
            </a:extLst>
          </p:cNvPr>
          <p:cNvSpPr txBox="1"/>
          <p:nvPr/>
        </p:nvSpPr>
        <p:spPr>
          <a:xfrm>
            <a:off x="2379769" y="1389704"/>
            <a:ext cx="7016893" cy="430887"/>
          </a:xfrm>
          <a:prstGeom prst="rect">
            <a:avLst/>
          </a:prstGeom>
          <a:noFill/>
        </p:spPr>
        <p:txBody>
          <a:bodyPr wrap="square" rtlCol="0">
            <a:spAutoFit/>
          </a:bodyPr>
          <a:lstStyle/>
          <a:p>
            <a:pPr lvl="1" algn="ctr"/>
            <a:r>
              <a:rPr lang="es-CO" sz="2200" dirty="0">
                <a:latin typeface="Gill Sans MT" panose="020B0502020104020203" pitchFamily="34" charset="0"/>
              </a:rPr>
              <a:t>POBLACIÓN Y CONMUTACIONES LABORALES</a:t>
            </a:r>
          </a:p>
        </p:txBody>
      </p:sp>
      <p:sp>
        <p:nvSpPr>
          <p:cNvPr id="2" name="Rectángulo 1">
            <a:extLst>
              <a:ext uri="{FF2B5EF4-FFF2-40B4-BE49-F238E27FC236}">
                <a16:creationId xmlns:a16="http://schemas.microsoft.com/office/drawing/2014/main" id="{FEC84A87-0AF4-4BDE-8B61-F54B1EB77213}"/>
              </a:ext>
            </a:extLst>
          </p:cNvPr>
          <p:cNvSpPr/>
          <p:nvPr/>
        </p:nvSpPr>
        <p:spPr>
          <a:xfrm>
            <a:off x="6159964" y="4774432"/>
            <a:ext cx="5621025" cy="1477328"/>
          </a:xfrm>
          <a:prstGeom prst="rect">
            <a:avLst/>
          </a:prstGeom>
        </p:spPr>
        <p:txBody>
          <a:bodyPr wrap="square">
            <a:spAutoFit/>
          </a:bodyPr>
          <a:lstStyle/>
          <a:p>
            <a:pPr algn="just">
              <a:spcAft>
                <a:spcPts val="0"/>
              </a:spcAft>
            </a:pPr>
            <a:r>
              <a:rPr lang="es-ES" dirty="0">
                <a:latin typeface="Gill Sans MT" panose="020B0502020104020203" pitchFamily="34" charset="0"/>
                <a:ea typeface="Calibri" panose="020F0502020204030204" pitchFamily="34" charset="0"/>
              </a:rPr>
              <a:t>El estancamiento del crecimiento de la población en Medellín, pone en evidencia la necesidad de considerar los municipios del área metropolitana como un conjunto. Los movimientos de la población entre los municipios del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dependen, entre otros factores, del precio del suelo.</a:t>
            </a:r>
            <a:endParaRPr lang="es-CO" dirty="0">
              <a:latin typeface="Gill Sans MT" panose="020B0502020104020203" pitchFamily="34" charset="0"/>
              <a:ea typeface="Calibri" panose="020F0502020204030204" pitchFamily="34" charset="0"/>
            </a:endParaRPr>
          </a:p>
        </p:txBody>
      </p:sp>
      <p:pic>
        <p:nvPicPr>
          <p:cNvPr id="9" name="Imagen 8">
            <a:extLst>
              <a:ext uri="{FF2B5EF4-FFF2-40B4-BE49-F238E27FC236}">
                <a16:creationId xmlns:a16="http://schemas.microsoft.com/office/drawing/2014/main" id="{0107A019-C42E-4E42-8E6A-48475E594D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90470" y="2328465"/>
            <a:ext cx="4841998" cy="2241247"/>
          </a:xfrm>
          <a:prstGeom prst="rect">
            <a:avLst/>
          </a:prstGeom>
          <a:noFill/>
          <a:ln>
            <a:noFill/>
          </a:ln>
        </p:spPr>
      </p:pic>
      <p:pic>
        <p:nvPicPr>
          <p:cNvPr id="10" name="Imagen 9">
            <a:extLst>
              <a:ext uri="{FF2B5EF4-FFF2-40B4-BE49-F238E27FC236}">
                <a16:creationId xmlns:a16="http://schemas.microsoft.com/office/drawing/2014/main" id="{D0226C7B-31F6-48B0-8684-6289527BF377}"/>
              </a:ext>
            </a:extLst>
          </p:cNvPr>
          <p:cNvPicPr/>
          <p:nvPr/>
        </p:nvPicPr>
        <p:blipFill>
          <a:blip r:embed="rId3"/>
          <a:stretch>
            <a:fillRect/>
          </a:stretch>
        </p:blipFill>
        <p:spPr>
          <a:xfrm>
            <a:off x="707381" y="2286343"/>
            <a:ext cx="5082086" cy="2283369"/>
          </a:xfrm>
          <a:prstGeom prst="rect">
            <a:avLst/>
          </a:prstGeom>
        </p:spPr>
      </p:pic>
      <p:sp>
        <p:nvSpPr>
          <p:cNvPr id="3" name="Rectángulo 2">
            <a:extLst>
              <a:ext uri="{FF2B5EF4-FFF2-40B4-BE49-F238E27FC236}">
                <a16:creationId xmlns:a16="http://schemas.microsoft.com/office/drawing/2014/main" id="{D482F8F9-D5EA-4D00-8FC2-12014D15F53A}"/>
              </a:ext>
            </a:extLst>
          </p:cNvPr>
          <p:cNvSpPr/>
          <p:nvPr/>
        </p:nvSpPr>
        <p:spPr>
          <a:xfrm>
            <a:off x="336884" y="4774432"/>
            <a:ext cx="5643001" cy="1754326"/>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rPr>
              <a:t>Casi la cuarta parte de la fuerza laboral de los municipios del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trabajan en Medellín. Los porcentajes observados en la figura están muy por encima del porcentaje de 10% que define el Sistema de Ciudades para determinar la existencia de una aglomeración. Entre las ciudades del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existe flujos que superan el margen del 10%.</a:t>
            </a:r>
            <a:endParaRPr lang="es-CO" dirty="0">
              <a:latin typeface="Gill Sans MT" panose="020B0502020104020203" pitchFamily="34" charset="0"/>
            </a:endParaRPr>
          </a:p>
        </p:txBody>
      </p:sp>
      <p:pic>
        <p:nvPicPr>
          <p:cNvPr id="7" name="Imagen 6"/>
          <p:cNvPicPr>
            <a:picLocks noChangeAspect="1"/>
          </p:cNvPicPr>
          <p:nvPr/>
        </p:nvPicPr>
        <p:blipFill>
          <a:blip r:embed="rId4"/>
          <a:stretch>
            <a:fillRect/>
          </a:stretch>
        </p:blipFill>
        <p:spPr>
          <a:xfrm>
            <a:off x="0" y="-5514"/>
            <a:ext cx="12192000" cy="536447"/>
          </a:xfrm>
          <a:prstGeom prst="rect">
            <a:avLst/>
          </a:prstGeom>
        </p:spPr>
      </p:pic>
      <p:sp>
        <p:nvSpPr>
          <p:cNvPr id="11" name="Rectángulo redondeado 10"/>
          <p:cNvSpPr/>
          <p:nvPr/>
        </p:nvSpPr>
        <p:spPr>
          <a:xfrm>
            <a:off x="2520846" y="262328"/>
            <a:ext cx="7150308" cy="58461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BAAB4F1F-4EC2-4D51-8A6A-251F9399A2D5}"/>
              </a:ext>
            </a:extLst>
          </p:cNvPr>
          <p:cNvSpPr txBox="1"/>
          <p:nvPr/>
        </p:nvSpPr>
        <p:spPr>
          <a:xfrm>
            <a:off x="3132171" y="325318"/>
            <a:ext cx="5913143" cy="461665"/>
          </a:xfrm>
          <a:prstGeom prst="rect">
            <a:avLst/>
          </a:prstGeom>
          <a:noFill/>
        </p:spPr>
        <p:txBody>
          <a:bodyPr wrap="square" rtlCol="0">
            <a:spAutoFit/>
          </a:bodyPr>
          <a:lstStyle/>
          <a:p>
            <a:r>
              <a:rPr lang="es-CO" sz="2400" b="1" dirty="0">
                <a:solidFill>
                  <a:srgbClr val="002060"/>
                </a:solidFill>
                <a:latin typeface="Gill Sans MT" panose="020B0502020104020203" pitchFamily="34" charset="0"/>
              </a:rPr>
              <a:t>APROXIMACIÓN MESOECONÓMICA</a:t>
            </a:r>
          </a:p>
        </p:txBody>
      </p:sp>
      <p:sp>
        <p:nvSpPr>
          <p:cNvPr id="12" name="CuadroTexto 11"/>
          <p:cNvSpPr txBox="1"/>
          <p:nvPr/>
        </p:nvSpPr>
        <p:spPr>
          <a:xfrm flipH="1">
            <a:off x="5543723" y="854534"/>
            <a:ext cx="1046747" cy="707886"/>
          </a:xfrm>
          <a:prstGeom prst="rect">
            <a:avLst/>
          </a:prstGeom>
          <a:noFill/>
        </p:spPr>
        <p:txBody>
          <a:bodyPr wrap="square" rtlCol="0">
            <a:spAutoFit/>
          </a:bodyPr>
          <a:lstStyle/>
          <a:p>
            <a:r>
              <a:rPr lang="es-CO" sz="4000" b="1" dirty="0">
                <a:solidFill>
                  <a:srgbClr val="002060"/>
                </a:solidFill>
                <a:latin typeface="Gill Sans MT" panose="020B0502020104020203" pitchFamily="34" charset="0"/>
              </a:rPr>
              <a:t>1.4.</a:t>
            </a:r>
          </a:p>
        </p:txBody>
      </p:sp>
      <p:sp>
        <p:nvSpPr>
          <p:cNvPr id="4" name="Rectángulo 3">
            <a:extLst>
              <a:ext uri="{FF2B5EF4-FFF2-40B4-BE49-F238E27FC236}">
                <a16:creationId xmlns:a16="http://schemas.microsoft.com/office/drawing/2014/main" id="{D199336A-E5A7-4159-BB59-1C1DD2573193}"/>
              </a:ext>
            </a:extLst>
          </p:cNvPr>
          <p:cNvSpPr/>
          <p:nvPr/>
        </p:nvSpPr>
        <p:spPr>
          <a:xfrm>
            <a:off x="750627" y="1916363"/>
            <a:ext cx="5038840" cy="523220"/>
          </a:xfrm>
          <a:prstGeom prst="rect">
            <a:avLst/>
          </a:prstGeom>
        </p:spPr>
        <p:txBody>
          <a:bodyPr wrap="square">
            <a:spAutoFit/>
          </a:bodyPr>
          <a:lstStyle/>
          <a:p>
            <a:pPr algn="ctr"/>
            <a:r>
              <a:rPr lang="es-ES" sz="1400" b="1" dirty="0">
                <a:latin typeface="Gill Sans MT" panose="020B0502020104020203" pitchFamily="34" charset="0"/>
                <a:ea typeface="Calibri" panose="020F0502020204030204" pitchFamily="34" charset="0"/>
              </a:rPr>
              <a:t>Distribución porcentual de los viajes diarios según origen y destino. Ciudades del </a:t>
            </a:r>
            <a:r>
              <a:rPr lang="es-ES" sz="1400" b="1" dirty="0" err="1">
                <a:latin typeface="Gill Sans MT" panose="020B0502020104020203" pitchFamily="34" charset="0"/>
                <a:ea typeface="Calibri" panose="020F0502020204030204" pitchFamily="34" charset="0"/>
              </a:rPr>
              <a:t>Amva</a:t>
            </a:r>
            <a:endParaRPr lang="es-CO" sz="1400" b="1" dirty="0">
              <a:latin typeface="Gill Sans MT" panose="020B0502020104020203" pitchFamily="34" charset="0"/>
            </a:endParaRPr>
          </a:p>
        </p:txBody>
      </p:sp>
      <p:sp>
        <p:nvSpPr>
          <p:cNvPr id="5" name="Rectángulo 4">
            <a:extLst>
              <a:ext uri="{FF2B5EF4-FFF2-40B4-BE49-F238E27FC236}">
                <a16:creationId xmlns:a16="http://schemas.microsoft.com/office/drawing/2014/main" id="{400F9D7B-6C92-46C1-B0FE-A12273A2A0AA}"/>
              </a:ext>
            </a:extLst>
          </p:cNvPr>
          <p:cNvSpPr/>
          <p:nvPr/>
        </p:nvSpPr>
        <p:spPr>
          <a:xfrm>
            <a:off x="707381" y="4459362"/>
            <a:ext cx="5082086" cy="307777"/>
          </a:xfrm>
          <a:prstGeom prst="rect">
            <a:avLst/>
          </a:prstGeom>
        </p:spPr>
        <p:txBody>
          <a:bodyPr wrap="square">
            <a:spAutoFit/>
          </a:bodyPr>
          <a:lstStyle/>
          <a:p>
            <a:r>
              <a:rPr lang="es-ES" sz="1400" b="1" dirty="0">
                <a:latin typeface="Gill Sans MT" panose="020B0502020104020203" pitchFamily="34" charset="0"/>
                <a:ea typeface="Calibri" panose="020F0502020204030204" pitchFamily="34" charset="0"/>
              </a:rPr>
              <a:t>Fuente: </a:t>
            </a:r>
            <a:r>
              <a:rPr lang="es-ES" sz="1400" dirty="0">
                <a:latin typeface="Gill Sans MT" panose="020B0502020104020203" pitchFamily="34" charset="0"/>
                <a:ea typeface="Calibri" panose="020F0502020204030204" pitchFamily="34" charset="0"/>
              </a:rPr>
              <a:t>Adaptación de los autores a partir de </a:t>
            </a:r>
            <a:r>
              <a:rPr lang="es-ES" sz="1400" dirty="0" err="1">
                <a:latin typeface="Gill Sans MT" panose="020B0502020104020203" pitchFamily="34" charset="0"/>
                <a:ea typeface="Calibri" panose="020F0502020204030204" pitchFamily="34" charset="0"/>
              </a:rPr>
              <a:t>Amva</a:t>
            </a:r>
            <a:r>
              <a:rPr lang="es-ES" sz="1400" dirty="0">
                <a:latin typeface="Gill Sans MT" panose="020B0502020104020203" pitchFamily="34" charset="0"/>
                <a:ea typeface="Calibri" panose="020F0502020204030204" pitchFamily="34" charset="0"/>
              </a:rPr>
              <a:t> (2014)</a:t>
            </a:r>
            <a:endParaRPr lang="es-CO" sz="1400" dirty="0">
              <a:latin typeface="Gill Sans MT" panose="020B0502020104020203" pitchFamily="34" charset="0"/>
            </a:endParaRPr>
          </a:p>
        </p:txBody>
      </p:sp>
      <p:sp>
        <p:nvSpPr>
          <p:cNvPr id="6" name="Rectángulo 5">
            <a:extLst>
              <a:ext uri="{FF2B5EF4-FFF2-40B4-BE49-F238E27FC236}">
                <a16:creationId xmlns:a16="http://schemas.microsoft.com/office/drawing/2014/main" id="{CF8FB4B3-7B8F-4C8B-8902-999A541C8B3F}"/>
              </a:ext>
            </a:extLst>
          </p:cNvPr>
          <p:cNvSpPr/>
          <p:nvPr/>
        </p:nvSpPr>
        <p:spPr>
          <a:xfrm>
            <a:off x="6590470" y="4446044"/>
            <a:ext cx="1790555" cy="307777"/>
          </a:xfrm>
          <a:prstGeom prst="rect">
            <a:avLst/>
          </a:prstGeom>
        </p:spPr>
        <p:txBody>
          <a:bodyPr wrap="none">
            <a:spAutoFit/>
          </a:bodyPr>
          <a:lstStyle/>
          <a:p>
            <a:r>
              <a:rPr lang="es-ES" sz="1400" b="1" dirty="0">
                <a:latin typeface="Gill Sans MT" panose="020B0502020104020203" pitchFamily="34" charset="0"/>
                <a:ea typeface="Calibri" panose="020F0502020204030204" pitchFamily="34" charset="0"/>
              </a:rPr>
              <a:t>Fuente: </a:t>
            </a:r>
            <a:r>
              <a:rPr lang="es-ES" sz="1400" dirty="0" err="1">
                <a:latin typeface="Gill Sans MT" panose="020B0502020104020203" pitchFamily="34" charset="0"/>
                <a:ea typeface="Calibri" panose="020F0502020204030204" pitchFamily="34" charset="0"/>
              </a:rPr>
              <a:t>Amva</a:t>
            </a:r>
            <a:r>
              <a:rPr lang="es-ES" sz="1400" dirty="0">
                <a:latin typeface="Gill Sans MT" panose="020B0502020104020203" pitchFamily="34" charset="0"/>
                <a:ea typeface="Calibri" panose="020F0502020204030204" pitchFamily="34" charset="0"/>
              </a:rPr>
              <a:t> (2014)</a:t>
            </a:r>
            <a:endParaRPr lang="es-CO" sz="1400" dirty="0">
              <a:latin typeface="Gill Sans MT" panose="020B0502020104020203" pitchFamily="34" charset="0"/>
            </a:endParaRPr>
          </a:p>
        </p:txBody>
      </p:sp>
      <p:sp>
        <p:nvSpPr>
          <p:cNvPr id="13" name="Rectángulo 12">
            <a:extLst>
              <a:ext uri="{FF2B5EF4-FFF2-40B4-BE49-F238E27FC236}">
                <a16:creationId xmlns:a16="http://schemas.microsoft.com/office/drawing/2014/main" id="{E7C65E57-F9BA-4AA4-87D4-9281BDA831F0}"/>
              </a:ext>
            </a:extLst>
          </p:cNvPr>
          <p:cNvSpPr/>
          <p:nvPr/>
        </p:nvSpPr>
        <p:spPr>
          <a:xfrm>
            <a:off x="6537615" y="1948828"/>
            <a:ext cx="5038840" cy="307777"/>
          </a:xfrm>
          <a:prstGeom prst="rect">
            <a:avLst/>
          </a:prstGeom>
        </p:spPr>
        <p:txBody>
          <a:bodyPr wrap="square">
            <a:spAutoFit/>
          </a:bodyPr>
          <a:lstStyle/>
          <a:p>
            <a:pPr algn="ctr"/>
            <a:r>
              <a:rPr lang="es-ES" sz="1400" b="1" dirty="0">
                <a:latin typeface="Gill Sans MT" panose="020B0502020104020203" pitchFamily="34" charset="0"/>
                <a:ea typeface="Calibri" panose="020F0502020204030204" pitchFamily="34" charset="0"/>
              </a:rPr>
              <a:t>Densidad (habitantes por km</a:t>
            </a:r>
            <a:r>
              <a:rPr lang="es-ES" sz="1400" b="1" baseline="30000" dirty="0">
                <a:latin typeface="Gill Sans MT" panose="020B0502020104020203" pitchFamily="34" charset="0"/>
                <a:ea typeface="Calibri" panose="020F0502020204030204" pitchFamily="34" charset="0"/>
              </a:rPr>
              <a:t>2</a:t>
            </a:r>
            <a:r>
              <a:rPr lang="es-ES" sz="1400" b="1" dirty="0">
                <a:latin typeface="Gill Sans MT" panose="020B0502020104020203" pitchFamily="34" charset="0"/>
                <a:ea typeface="Calibri" panose="020F0502020204030204" pitchFamily="34" charset="0"/>
              </a:rPr>
              <a:t>), municipios del </a:t>
            </a:r>
            <a:r>
              <a:rPr lang="es-ES" sz="1400" b="1" dirty="0" err="1">
                <a:latin typeface="Gill Sans MT" panose="020B0502020104020203" pitchFamily="34" charset="0"/>
                <a:ea typeface="Calibri" panose="020F0502020204030204" pitchFamily="34" charset="0"/>
              </a:rPr>
              <a:t>Amva</a:t>
            </a:r>
            <a:endParaRPr lang="es-CO" sz="1400" b="1" dirty="0">
              <a:latin typeface="Gill Sans MT" panose="020B0502020104020203" pitchFamily="34" charset="0"/>
            </a:endParaRPr>
          </a:p>
        </p:txBody>
      </p:sp>
    </p:spTree>
    <p:extLst>
      <p:ext uri="{BB962C8B-B14F-4D97-AF65-F5344CB8AC3E}">
        <p14:creationId xmlns:p14="http://schemas.microsoft.com/office/powerpoint/2010/main" val="1826858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1779DE4-9FA7-427B-BD15-8987ADA3744A}"/>
              </a:ext>
            </a:extLst>
          </p:cNvPr>
          <p:cNvPicPr/>
          <p:nvPr/>
        </p:nvPicPr>
        <p:blipFill>
          <a:blip r:embed="rId2"/>
          <a:stretch>
            <a:fillRect/>
          </a:stretch>
        </p:blipFill>
        <p:spPr>
          <a:xfrm>
            <a:off x="344884" y="3664858"/>
            <a:ext cx="2786743" cy="2013312"/>
          </a:xfrm>
          <a:prstGeom prst="rect">
            <a:avLst/>
          </a:prstGeom>
        </p:spPr>
      </p:pic>
      <p:pic>
        <p:nvPicPr>
          <p:cNvPr id="11" name="Imagen 10">
            <a:extLst>
              <a:ext uri="{FF2B5EF4-FFF2-40B4-BE49-F238E27FC236}">
                <a16:creationId xmlns:a16="http://schemas.microsoft.com/office/drawing/2014/main" id="{AE60CB43-45F5-475C-813D-DEFEAFF10B97}"/>
              </a:ext>
            </a:extLst>
          </p:cNvPr>
          <p:cNvPicPr/>
          <p:nvPr/>
        </p:nvPicPr>
        <p:blipFill>
          <a:blip r:embed="rId3"/>
          <a:stretch>
            <a:fillRect/>
          </a:stretch>
        </p:blipFill>
        <p:spPr>
          <a:xfrm>
            <a:off x="3210455" y="3664858"/>
            <a:ext cx="2786743" cy="2013312"/>
          </a:xfrm>
          <a:prstGeom prst="rect">
            <a:avLst/>
          </a:prstGeom>
        </p:spPr>
      </p:pic>
      <p:sp>
        <p:nvSpPr>
          <p:cNvPr id="5" name="Rectángulo 4">
            <a:extLst>
              <a:ext uri="{FF2B5EF4-FFF2-40B4-BE49-F238E27FC236}">
                <a16:creationId xmlns:a16="http://schemas.microsoft.com/office/drawing/2014/main" id="{E7233256-8AC5-4352-B61E-04445D3CD76F}"/>
              </a:ext>
            </a:extLst>
          </p:cNvPr>
          <p:cNvSpPr/>
          <p:nvPr/>
        </p:nvSpPr>
        <p:spPr>
          <a:xfrm>
            <a:off x="443230" y="1416307"/>
            <a:ext cx="5553968" cy="1200329"/>
          </a:xfrm>
          <a:prstGeom prst="rect">
            <a:avLst/>
          </a:prstGeom>
        </p:spPr>
        <p:txBody>
          <a:bodyPr wrap="square">
            <a:spAutoFit/>
          </a:bodyPr>
          <a:lstStyle/>
          <a:p>
            <a:pPr algn="just">
              <a:spcAft>
                <a:spcPts val="0"/>
              </a:spcAft>
            </a:pPr>
            <a:r>
              <a:rPr lang="es-ES" dirty="0">
                <a:latin typeface="Gill Sans MT" panose="020B0502020104020203" pitchFamily="34" charset="0"/>
                <a:ea typeface="Calibri" panose="020F0502020204030204" pitchFamily="34" charset="0"/>
              </a:rPr>
              <a:t>La relación distancia-centralidad es inversa. Ello significa que si tenemos un municipios que ofrecen los mismos bienes, es más central el municipio con una menor distancia con respecto a los agentes demandantes.</a:t>
            </a:r>
            <a:endParaRPr lang="es-CO" dirty="0">
              <a:latin typeface="Gill Sans MT" panose="020B0502020104020203" pitchFamily="34" charset="0"/>
              <a:ea typeface="Calibri" panose="020F0502020204030204" pitchFamily="34" charset="0"/>
            </a:endParaRPr>
          </a:p>
        </p:txBody>
      </p:sp>
      <p:sp>
        <p:nvSpPr>
          <p:cNvPr id="6" name="Rectángulo 5">
            <a:extLst>
              <a:ext uri="{FF2B5EF4-FFF2-40B4-BE49-F238E27FC236}">
                <a16:creationId xmlns:a16="http://schemas.microsoft.com/office/drawing/2014/main" id="{5196B2BF-EF70-40B2-BC8E-F506E43429C4}"/>
              </a:ext>
            </a:extLst>
          </p:cNvPr>
          <p:cNvSpPr/>
          <p:nvPr/>
        </p:nvSpPr>
        <p:spPr>
          <a:xfrm>
            <a:off x="6596363" y="1414300"/>
            <a:ext cx="5042676" cy="1200329"/>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rPr>
              <a:t>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debe crear condiciones propicias para que la movilidad facilite los flujos laborales. Las ciudades y 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deberían incorporar en sus políticas la dimensión espacial del empleo. </a:t>
            </a:r>
            <a:endParaRPr lang="es-CO" dirty="0">
              <a:latin typeface="Gill Sans MT" panose="020B0502020104020203" pitchFamily="34" charset="0"/>
            </a:endParaRPr>
          </a:p>
        </p:txBody>
      </p:sp>
      <p:pic>
        <p:nvPicPr>
          <p:cNvPr id="8" name="Imagen 7"/>
          <p:cNvPicPr>
            <a:picLocks noChangeAspect="1"/>
          </p:cNvPicPr>
          <p:nvPr/>
        </p:nvPicPr>
        <p:blipFill>
          <a:blip r:embed="rId4"/>
          <a:stretch>
            <a:fillRect/>
          </a:stretch>
        </p:blipFill>
        <p:spPr>
          <a:xfrm>
            <a:off x="0" y="-17546"/>
            <a:ext cx="12192000" cy="536447"/>
          </a:xfrm>
          <a:prstGeom prst="rect">
            <a:avLst/>
          </a:prstGeom>
        </p:spPr>
      </p:pic>
      <p:sp>
        <p:nvSpPr>
          <p:cNvPr id="10" name="Rectángulo redondeado 9"/>
          <p:cNvSpPr/>
          <p:nvPr/>
        </p:nvSpPr>
        <p:spPr>
          <a:xfrm>
            <a:off x="2520846" y="262328"/>
            <a:ext cx="7150308" cy="58461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BAAB4F1F-4EC2-4D51-8A6A-251F9399A2D5}"/>
              </a:ext>
            </a:extLst>
          </p:cNvPr>
          <p:cNvSpPr txBox="1"/>
          <p:nvPr/>
        </p:nvSpPr>
        <p:spPr>
          <a:xfrm>
            <a:off x="3132171" y="325318"/>
            <a:ext cx="5913143" cy="461665"/>
          </a:xfrm>
          <a:prstGeom prst="rect">
            <a:avLst/>
          </a:prstGeom>
          <a:noFill/>
        </p:spPr>
        <p:txBody>
          <a:bodyPr wrap="square" rtlCol="0">
            <a:spAutoFit/>
          </a:bodyPr>
          <a:lstStyle/>
          <a:p>
            <a:r>
              <a:rPr lang="es-CO" sz="2400" b="1" dirty="0">
                <a:solidFill>
                  <a:srgbClr val="002060"/>
                </a:solidFill>
                <a:latin typeface="Gill Sans MT" panose="020B0502020104020203" pitchFamily="34" charset="0"/>
              </a:rPr>
              <a:t>APROXIMACIÓN MESOECONÓMICA</a:t>
            </a:r>
          </a:p>
        </p:txBody>
      </p:sp>
      <p:sp>
        <p:nvSpPr>
          <p:cNvPr id="2" name="Redondear rectángulo de esquina sencilla 1"/>
          <p:cNvSpPr/>
          <p:nvPr/>
        </p:nvSpPr>
        <p:spPr>
          <a:xfrm>
            <a:off x="6682865" y="3081311"/>
            <a:ext cx="2505579" cy="1518915"/>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atin typeface="Gill Sans MT" panose="020B0502020104020203" pitchFamily="34" charset="0"/>
              </a:rPr>
              <a:t>i) Realizar grandes planes de renovación urbana y desarrollo de infraestructura</a:t>
            </a:r>
          </a:p>
        </p:txBody>
      </p:sp>
      <p:sp>
        <p:nvSpPr>
          <p:cNvPr id="3" name="Redondear rectángulo de esquina sencilla 2"/>
          <p:cNvSpPr/>
          <p:nvPr/>
        </p:nvSpPr>
        <p:spPr>
          <a:xfrm flipH="1">
            <a:off x="9168812" y="3031956"/>
            <a:ext cx="2544843" cy="2034952"/>
          </a:xfrm>
          <a:prstGeom prst="round1Rect">
            <a:avLst>
              <a:gd name="adj" fmla="val 16004"/>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002060"/>
                </a:solidFill>
                <a:latin typeface="Gill Sans MT" panose="020B0502020104020203" pitchFamily="34" charset="0"/>
              </a:rPr>
              <a:t>ii) Tomar en serio las potencialidades del ordenamiento urbano con el fin de crear las condiciones urbanísticas (servicios, movilidad, etc.) que favorezcan la inversión privada. </a:t>
            </a:r>
          </a:p>
        </p:txBody>
      </p:sp>
      <p:sp>
        <p:nvSpPr>
          <p:cNvPr id="4" name="Redondear rectángulo de esquina sencilla 3"/>
          <p:cNvSpPr/>
          <p:nvPr/>
        </p:nvSpPr>
        <p:spPr>
          <a:xfrm flipH="1" flipV="1">
            <a:off x="6682865" y="4600120"/>
            <a:ext cx="2505579" cy="1935793"/>
          </a:xfrm>
          <a:prstGeom prst="round1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lvl="0"/>
            <a:endParaRPr lang="es-CO" sz="1600" dirty="0">
              <a:latin typeface="Gill Sans MT" panose="020B0502020104020203" pitchFamily="34" charset="0"/>
            </a:endParaRPr>
          </a:p>
        </p:txBody>
      </p:sp>
      <p:sp>
        <p:nvSpPr>
          <p:cNvPr id="13" name="Redondear rectángulo de esquina sencilla 12"/>
          <p:cNvSpPr/>
          <p:nvPr/>
        </p:nvSpPr>
        <p:spPr>
          <a:xfrm rot="10800000" flipH="1">
            <a:off x="9188444" y="5075292"/>
            <a:ext cx="2505579" cy="1476302"/>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latin typeface="Gill Sans MT" panose="020B0502020104020203" pitchFamily="34" charset="0"/>
            </a:endParaRPr>
          </a:p>
        </p:txBody>
      </p:sp>
      <p:sp>
        <p:nvSpPr>
          <p:cNvPr id="14" name="CuadroTexto 13"/>
          <p:cNvSpPr txBox="1"/>
          <p:nvPr/>
        </p:nvSpPr>
        <p:spPr>
          <a:xfrm>
            <a:off x="6968755" y="4836270"/>
            <a:ext cx="2148946" cy="1569660"/>
          </a:xfrm>
          <a:prstGeom prst="rect">
            <a:avLst/>
          </a:prstGeom>
          <a:noFill/>
        </p:spPr>
        <p:txBody>
          <a:bodyPr wrap="square" rtlCol="0">
            <a:spAutoFit/>
          </a:bodyPr>
          <a:lstStyle/>
          <a:p>
            <a:pPr lvl="0"/>
            <a:r>
              <a:rPr lang="es-ES" sz="1600" dirty="0">
                <a:solidFill>
                  <a:srgbClr val="002060"/>
                </a:solidFill>
                <a:latin typeface="Gill Sans MT" panose="020B0502020104020203" pitchFamily="34" charset="0"/>
              </a:rPr>
              <a:t>iii) Realizar proyectos agropecuarios que reconozcan de manera explícita la fuerza gravitacional de las ciudades. </a:t>
            </a:r>
            <a:endParaRPr lang="es-CO" sz="1600" dirty="0">
              <a:solidFill>
                <a:srgbClr val="002060"/>
              </a:solidFill>
              <a:latin typeface="Gill Sans MT" panose="020B0502020104020203" pitchFamily="34" charset="0"/>
            </a:endParaRPr>
          </a:p>
        </p:txBody>
      </p:sp>
      <p:sp>
        <p:nvSpPr>
          <p:cNvPr id="15" name="CuadroTexto 14"/>
          <p:cNvSpPr txBox="1"/>
          <p:nvPr/>
        </p:nvSpPr>
        <p:spPr>
          <a:xfrm>
            <a:off x="9250780" y="5181266"/>
            <a:ext cx="2364415" cy="1323439"/>
          </a:xfrm>
          <a:prstGeom prst="rect">
            <a:avLst/>
          </a:prstGeom>
          <a:noFill/>
        </p:spPr>
        <p:txBody>
          <a:bodyPr wrap="square" rtlCol="0">
            <a:spAutoFit/>
          </a:bodyPr>
          <a:lstStyle/>
          <a:p>
            <a:pPr lvl="0" algn="ctr"/>
            <a:r>
              <a:rPr lang="es-CO" sz="1600" dirty="0">
                <a:solidFill>
                  <a:prstClr val="white"/>
                </a:solidFill>
                <a:latin typeface="Gill Sans MT" panose="020B0502020104020203" pitchFamily="34" charset="0"/>
              </a:rPr>
              <a:t>iv) Estimular los procesos endógenos de producción y distribución, y ello significa consolidar los mercados regionales. </a:t>
            </a:r>
          </a:p>
        </p:txBody>
      </p:sp>
      <p:sp>
        <p:nvSpPr>
          <p:cNvPr id="12" name="Rectángulo 11">
            <a:extLst>
              <a:ext uri="{FF2B5EF4-FFF2-40B4-BE49-F238E27FC236}">
                <a16:creationId xmlns:a16="http://schemas.microsoft.com/office/drawing/2014/main" id="{922F63C6-5E46-4852-9106-79F454E7BC6C}"/>
              </a:ext>
            </a:extLst>
          </p:cNvPr>
          <p:cNvSpPr/>
          <p:nvPr/>
        </p:nvSpPr>
        <p:spPr>
          <a:xfrm>
            <a:off x="162454" y="5678170"/>
            <a:ext cx="5933546" cy="523220"/>
          </a:xfrm>
          <a:prstGeom prst="rect">
            <a:avLst/>
          </a:prstGeom>
        </p:spPr>
        <p:txBody>
          <a:bodyPr wrap="square">
            <a:spAutoFit/>
          </a:bodyPr>
          <a:lstStyle/>
          <a:p>
            <a:pPr algn="ctr"/>
            <a:r>
              <a:rPr lang="es-ES" sz="1400" b="1" dirty="0">
                <a:latin typeface="Gill Sans MT" panose="020B0502020104020203" pitchFamily="34" charset="0"/>
                <a:ea typeface="Calibri" panose="020F0502020204030204" pitchFamily="34" charset="0"/>
              </a:rPr>
              <a:t>Fuente: </a:t>
            </a:r>
            <a:r>
              <a:rPr lang="es-ES" sz="1400" dirty="0">
                <a:latin typeface="Gill Sans MT" panose="020B0502020104020203" pitchFamily="34" charset="0"/>
                <a:ea typeface="Calibri" panose="020F0502020204030204" pitchFamily="34" charset="0"/>
              </a:rPr>
              <a:t>Krugman (1991 </a:t>
            </a:r>
            <a:r>
              <a:rPr lang="es-ES" sz="1400" i="1" dirty="0">
                <a:latin typeface="Gill Sans MT" panose="020B0502020104020203" pitchFamily="34" charset="0"/>
                <a:ea typeface="Calibri" panose="020F0502020204030204" pitchFamily="34" charset="0"/>
              </a:rPr>
              <a:t>b</a:t>
            </a:r>
            <a:r>
              <a:rPr lang="es-ES" sz="1400" dirty="0">
                <a:latin typeface="Gill Sans MT" panose="020B0502020104020203" pitchFamily="34" charset="0"/>
                <a:ea typeface="Calibri" panose="020F0502020204030204" pitchFamily="34" charset="0"/>
              </a:rPr>
              <a:t>, p. 18).</a:t>
            </a:r>
            <a:br>
              <a:rPr lang="es-ES" sz="1400" dirty="0">
                <a:latin typeface="Gill Sans MT" panose="020B0502020104020203" pitchFamily="34" charset="0"/>
                <a:ea typeface="Calibri" panose="020F0502020204030204" pitchFamily="34" charset="0"/>
              </a:rPr>
            </a:br>
            <a:endParaRPr lang="es-CO" sz="1400" dirty="0">
              <a:latin typeface="Gill Sans MT" panose="020B0502020104020203" pitchFamily="34" charset="0"/>
            </a:endParaRPr>
          </a:p>
        </p:txBody>
      </p:sp>
      <p:sp>
        <p:nvSpPr>
          <p:cNvPr id="16" name="Rectángulo 15">
            <a:extLst>
              <a:ext uri="{FF2B5EF4-FFF2-40B4-BE49-F238E27FC236}">
                <a16:creationId xmlns:a16="http://schemas.microsoft.com/office/drawing/2014/main" id="{6BA4FD7D-6D74-475B-B41E-28277B6E2EA0}"/>
              </a:ext>
            </a:extLst>
          </p:cNvPr>
          <p:cNvSpPr/>
          <p:nvPr/>
        </p:nvSpPr>
        <p:spPr>
          <a:xfrm>
            <a:off x="443230" y="3185998"/>
            <a:ext cx="5553968" cy="738664"/>
          </a:xfrm>
          <a:prstGeom prst="rect">
            <a:avLst/>
          </a:prstGeom>
        </p:spPr>
        <p:txBody>
          <a:bodyPr wrap="square">
            <a:spAutoFit/>
          </a:bodyPr>
          <a:lstStyle/>
          <a:p>
            <a:pPr algn="ctr"/>
            <a:r>
              <a:rPr lang="es-ES" sz="1400" b="1" dirty="0">
                <a:latin typeface="Gill Sans MT" panose="020B0502020104020203" pitchFamily="34" charset="0"/>
                <a:ea typeface="Tahoma" panose="020B0604030504040204" pitchFamily="34" charset="0"/>
              </a:rPr>
              <a:t>Relación entre el porcentaje de población y de manufacturas en la región este</a:t>
            </a:r>
            <a:br>
              <a:rPr lang="es-ES" sz="1400" b="1" dirty="0">
                <a:latin typeface="Gill Sans MT" panose="020B0502020104020203" pitchFamily="34" charset="0"/>
                <a:ea typeface="Tahoma" panose="020B0604030504040204" pitchFamily="34" charset="0"/>
              </a:rPr>
            </a:br>
            <a:endParaRPr lang="es-CO" sz="1400" b="1" dirty="0">
              <a:latin typeface="Gill Sans MT" panose="020B0502020104020203" pitchFamily="34" charset="0"/>
            </a:endParaRPr>
          </a:p>
        </p:txBody>
      </p:sp>
    </p:spTree>
    <p:extLst>
      <p:ext uri="{BB962C8B-B14F-4D97-AF65-F5344CB8AC3E}">
        <p14:creationId xmlns:p14="http://schemas.microsoft.com/office/powerpoint/2010/main" val="389199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uadroTexto 69">
            <a:extLst>
              <a:ext uri="{FF2B5EF4-FFF2-40B4-BE49-F238E27FC236}">
                <a16:creationId xmlns:a16="http://schemas.microsoft.com/office/drawing/2014/main" id="{8BC29546-8151-4A86-B809-C41396FC047C}"/>
              </a:ext>
            </a:extLst>
          </p:cNvPr>
          <p:cNvSpPr txBox="1"/>
          <p:nvPr/>
        </p:nvSpPr>
        <p:spPr>
          <a:xfrm>
            <a:off x="4004448" y="1366413"/>
            <a:ext cx="4183103" cy="430887"/>
          </a:xfrm>
          <a:prstGeom prst="rect">
            <a:avLst/>
          </a:prstGeom>
          <a:noFill/>
        </p:spPr>
        <p:txBody>
          <a:bodyPr wrap="square" rtlCol="0">
            <a:spAutoFit/>
          </a:bodyPr>
          <a:lstStyle/>
          <a:p>
            <a:r>
              <a:rPr lang="es-CO" sz="2200" dirty="0">
                <a:latin typeface="Gill Sans MT" panose="020B0502020104020203" pitchFamily="34" charset="0"/>
              </a:rPr>
              <a:t>POBREZA Y CALIDAD DE VIDA</a:t>
            </a:r>
          </a:p>
        </p:txBody>
      </p:sp>
      <p:pic>
        <p:nvPicPr>
          <p:cNvPr id="8" name="Imagen 7">
            <a:extLst>
              <a:ext uri="{FF2B5EF4-FFF2-40B4-BE49-F238E27FC236}">
                <a16:creationId xmlns:a16="http://schemas.microsoft.com/office/drawing/2014/main" id="{66EF5FFD-A430-4103-811D-4063059F2B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920" y="2051926"/>
            <a:ext cx="3985078" cy="1868805"/>
          </a:xfrm>
          <a:prstGeom prst="rect">
            <a:avLst/>
          </a:prstGeom>
          <a:noFill/>
          <a:ln>
            <a:noFill/>
          </a:ln>
        </p:spPr>
      </p:pic>
      <p:pic>
        <p:nvPicPr>
          <p:cNvPr id="9" name="Imagen 8">
            <a:extLst>
              <a:ext uri="{FF2B5EF4-FFF2-40B4-BE49-F238E27FC236}">
                <a16:creationId xmlns:a16="http://schemas.microsoft.com/office/drawing/2014/main" id="{5DEB8AAE-76AF-44D8-95DD-CCDBC10539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920" y="4577446"/>
            <a:ext cx="3985079" cy="2031325"/>
          </a:xfrm>
          <a:prstGeom prst="rect">
            <a:avLst/>
          </a:prstGeom>
          <a:noFill/>
          <a:ln>
            <a:noFill/>
          </a:ln>
        </p:spPr>
      </p:pic>
      <p:sp>
        <p:nvSpPr>
          <p:cNvPr id="2" name="Rectángulo 1">
            <a:extLst>
              <a:ext uri="{FF2B5EF4-FFF2-40B4-BE49-F238E27FC236}">
                <a16:creationId xmlns:a16="http://schemas.microsoft.com/office/drawing/2014/main" id="{343EF9E0-AA80-419D-BB12-464211EE4C40}"/>
              </a:ext>
            </a:extLst>
          </p:cNvPr>
          <p:cNvSpPr/>
          <p:nvPr/>
        </p:nvSpPr>
        <p:spPr>
          <a:xfrm>
            <a:off x="5609771" y="2285746"/>
            <a:ext cx="6096000" cy="1477328"/>
          </a:xfrm>
          <a:prstGeom prst="rect">
            <a:avLst/>
          </a:prstGeom>
        </p:spPr>
        <p:txBody>
          <a:bodyPr>
            <a:spAutoFit/>
          </a:bodyPr>
          <a:lstStyle/>
          <a:p>
            <a:pPr algn="just"/>
            <a:r>
              <a:rPr lang="es-ES" dirty="0">
                <a:latin typeface="Gill Sans MT" panose="020B0502020104020203" pitchFamily="34" charset="0"/>
                <a:ea typeface="Calibri" panose="020F0502020204030204" pitchFamily="34" charset="0"/>
              </a:rPr>
              <a:t>Las tendencias decrecientes de la pobreza, tanto en Colombia como en América Latina, están llegando a un límite, que obliga a buscar alternativas. Para romper la trampa de pobreza es necesario modificar de manera sustantiva la distribución de la riqueza</a:t>
            </a:r>
            <a:r>
              <a:rPr lang="es-ES" dirty="0">
                <a:latin typeface="Times New Roman" panose="02020603050405020304" pitchFamily="18" charset="0"/>
                <a:ea typeface="Calibri" panose="020F0502020204030204" pitchFamily="34" charset="0"/>
              </a:rPr>
              <a:t>. </a:t>
            </a:r>
            <a:endParaRPr lang="es-CO" dirty="0"/>
          </a:p>
        </p:txBody>
      </p:sp>
      <p:sp>
        <p:nvSpPr>
          <p:cNvPr id="3" name="Rectángulo 2">
            <a:extLst>
              <a:ext uri="{FF2B5EF4-FFF2-40B4-BE49-F238E27FC236}">
                <a16:creationId xmlns:a16="http://schemas.microsoft.com/office/drawing/2014/main" id="{0AEFEE78-603A-4AE2-92B4-E2A10DB1E5AB}"/>
              </a:ext>
            </a:extLst>
          </p:cNvPr>
          <p:cNvSpPr/>
          <p:nvPr/>
        </p:nvSpPr>
        <p:spPr>
          <a:xfrm>
            <a:off x="5689600" y="4195304"/>
            <a:ext cx="5936343" cy="2031325"/>
          </a:xfrm>
          <a:prstGeom prst="rect">
            <a:avLst/>
          </a:prstGeom>
        </p:spPr>
        <p:txBody>
          <a:bodyPr wrap="square">
            <a:spAutoFit/>
          </a:bodyPr>
          <a:lstStyle/>
          <a:p>
            <a:pPr algn="just">
              <a:spcAft>
                <a:spcPts val="0"/>
              </a:spcAft>
            </a:pPr>
            <a:r>
              <a:rPr lang="es-ES" dirty="0">
                <a:latin typeface="Gill Sans MT" panose="020B0502020104020203" pitchFamily="34" charset="0"/>
                <a:ea typeface="Calibri" panose="020F0502020204030204" pitchFamily="34" charset="0"/>
              </a:rPr>
              <a:t>Es interesante observar que 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las condiciones de vida son muy similares en las áreas urbano y rurales. En el conjunto del país, la brecha es significativa. Inclusive, en Envigado las condiciones de vida rurales son mejores que las urbanas. Además, las diferencias entre los municipios no son significativas. Se podría afirmar que desde el punto de vista de la calidad de vida, en 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sí hay convergencia.</a:t>
            </a:r>
            <a:endParaRPr lang="es-CO" dirty="0">
              <a:latin typeface="Gill Sans MT" panose="020B0502020104020203" pitchFamily="34" charset="0"/>
              <a:ea typeface="Calibri" panose="020F0502020204030204" pitchFamily="34" charset="0"/>
            </a:endParaRPr>
          </a:p>
        </p:txBody>
      </p:sp>
      <p:pic>
        <p:nvPicPr>
          <p:cNvPr id="7" name="Imagen 6"/>
          <p:cNvPicPr>
            <a:picLocks noChangeAspect="1"/>
          </p:cNvPicPr>
          <p:nvPr/>
        </p:nvPicPr>
        <p:blipFill>
          <a:blip r:embed="rId4"/>
          <a:stretch>
            <a:fillRect/>
          </a:stretch>
        </p:blipFill>
        <p:spPr>
          <a:xfrm>
            <a:off x="0" y="-17546"/>
            <a:ext cx="12192000" cy="536447"/>
          </a:xfrm>
          <a:prstGeom prst="rect">
            <a:avLst/>
          </a:prstGeom>
        </p:spPr>
      </p:pic>
      <p:sp>
        <p:nvSpPr>
          <p:cNvPr id="11" name="Rectángulo redondeado 10"/>
          <p:cNvSpPr/>
          <p:nvPr/>
        </p:nvSpPr>
        <p:spPr>
          <a:xfrm>
            <a:off x="2520846" y="262328"/>
            <a:ext cx="7150308" cy="58461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BAAB4F1F-4EC2-4D51-8A6A-251F9399A2D5}"/>
              </a:ext>
            </a:extLst>
          </p:cNvPr>
          <p:cNvSpPr txBox="1"/>
          <p:nvPr/>
        </p:nvSpPr>
        <p:spPr>
          <a:xfrm>
            <a:off x="3132171" y="325318"/>
            <a:ext cx="5913143" cy="461665"/>
          </a:xfrm>
          <a:prstGeom prst="rect">
            <a:avLst/>
          </a:prstGeom>
          <a:noFill/>
        </p:spPr>
        <p:txBody>
          <a:bodyPr wrap="square" rtlCol="0">
            <a:spAutoFit/>
          </a:bodyPr>
          <a:lstStyle/>
          <a:p>
            <a:r>
              <a:rPr lang="es-CO" sz="2400" b="1" dirty="0">
                <a:solidFill>
                  <a:srgbClr val="002060"/>
                </a:solidFill>
                <a:latin typeface="Gill Sans MT" panose="020B0502020104020203" pitchFamily="34" charset="0"/>
              </a:rPr>
              <a:t>APROXIMACIÓN MESOECONÓMICA</a:t>
            </a:r>
          </a:p>
        </p:txBody>
      </p:sp>
      <p:sp>
        <p:nvSpPr>
          <p:cNvPr id="12" name="CuadroTexto 11"/>
          <p:cNvSpPr txBox="1"/>
          <p:nvPr/>
        </p:nvSpPr>
        <p:spPr>
          <a:xfrm flipH="1">
            <a:off x="5565368" y="798775"/>
            <a:ext cx="1046747" cy="707886"/>
          </a:xfrm>
          <a:prstGeom prst="rect">
            <a:avLst/>
          </a:prstGeom>
          <a:noFill/>
        </p:spPr>
        <p:txBody>
          <a:bodyPr wrap="square" rtlCol="0">
            <a:spAutoFit/>
          </a:bodyPr>
          <a:lstStyle/>
          <a:p>
            <a:r>
              <a:rPr lang="es-CO" sz="4000" b="1" dirty="0">
                <a:solidFill>
                  <a:srgbClr val="002060"/>
                </a:solidFill>
                <a:latin typeface="Gill Sans MT" panose="020B0502020104020203" pitchFamily="34" charset="0"/>
              </a:rPr>
              <a:t>1.5.</a:t>
            </a:r>
          </a:p>
        </p:txBody>
      </p:sp>
      <p:sp>
        <p:nvSpPr>
          <p:cNvPr id="4" name="Rectángulo 3">
            <a:extLst>
              <a:ext uri="{FF2B5EF4-FFF2-40B4-BE49-F238E27FC236}">
                <a16:creationId xmlns:a16="http://schemas.microsoft.com/office/drawing/2014/main" id="{6F68B34A-1B13-448F-A143-A4AE3D592B2E}"/>
              </a:ext>
            </a:extLst>
          </p:cNvPr>
          <p:cNvSpPr/>
          <p:nvPr/>
        </p:nvSpPr>
        <p:spPr>
          <a:xfrm>
            <a:off x="1094920" y="1765737"/>
            <a:ext cx="3985077" cy="523220"/>
          </a:xfrm>
          <a:prstGeom prst="rect">
            <a:avLst/>
          </a:prstGeom>
        </p:spPr>
        <p:txBody>
          <a:bodyPr wrap="square">
            <a:spAutoFit/>
          </a:bodyPr>
          <a:lstStyle/>
          <a:p>
            <a:pPr algn="ctr"/>
            <a:r>
              <a:rPr lang="es-ES" sz="1400" b="1" dirty="0">
                <a:latin typeface="Gill Sans MT" panose="020B0502020104020203" pitchFamily="34" charset="0"/>
                <a:ea typeface="Calibri" panose="020F0502020204030204" pitchFamily="34" charset="0"/>
              </a:rPr>
              <a:t>Incidencia de la pobreza, por </a:t>
            </a:r>
            <a:r>
              <a:rPr lang="es-ES" sz="1400" b="1" i="1" dirty="0">
                <a:latin typeface="Gill Sans MT" panose="020B0502020104020203" pitchFamily="34" charset="0"/>
                <a:ea typeface="Calibri" panose="020F0502020204030204" pitchFamily="34" charset="0"/>
              </a:rPr>
              <a:t>línea de pobreza</a:t>
            </a:r>
            <a:r>
              <a:rPr lang="es-ES" sz="1400" b="1" dirty="0">
                <a:latin typeface="Gill Sans MT" panose="020B0502020104020203" pitchFamily="34" charset="0"/>
                <a:ea typeface="Calibri" panose="020F0502020204030204" pitchFamily="34" charset="0"/>
              </a:rPr>
              <a:t> (LP). Antioquia (2002-2015)</a:t>
            </a:r>
            <a:endParaRPr lang="es-CO" sz="1400" b="1" dirty="0">
              <a:latin typeface="Gill Sans MT" panose="020B0502020104020203" pitchFamily="34" charset="0"/>
            </a:endParaRPr>
          </a:p>
        </p:txBody>
      </p:sp>
      <p:sp>
        <p:nvSpPr>
          <p:cNvPr id="5" name="Rectángulo 4">
            <a:extLst>
              <a:ext uri="{FF2B5EF4-FFF2-40B4-BE49-F238E27FC236}">
                <a16:creationId xmlns:a16="http://schemas.microsoft.com/office/drawing/2014/main" id="{EB2BB05C-A9CB-443F-BBF9-04E6077BF307}"/>
              </a:ext>
            </a:extLst>
          </p:cNvPr>
          <p:cNvSpPr/>
          <p:nvPr/>
        </p:nvSpPr>
        <p:spPr>
          <a:xfrm>
            <a:off x="1094919" y="4106461"/>
            <a:ext cx="3985079" cy="523220"/>
          </a:xfrm>
          <a:prstGeom prst="rect">
            <a:avLst/>
          </a:prstGeom>
        </p:spPr>
        <p:txBody>
          <a:bodyPr wrap="square">
            <a:spAutoFit/>
          </a:bodyPr>
          <a:lstStyle/>
          <a:p>
            <a:pPr algn="ctr"/>
            <a:r>
              <a:rPr lang="es-ES" sz="1400" b="1" dirty="0">
                <a:latin typeface="Gill Sans MT" panose="020B0502020104020203" pitchFamily="34" charset="0"/>
                <a:ea typeface="Calibri" panose="020F0502020204030204" pitchFamily="34" charset="0"/>
              </a:rPr>
              <a:t>Índice de condiciones de vida (ICV), </a:t>
            </a:r>
            <a:r>
              <a:rPr lang="es-ES" sz="1400" b="1" dirty="0" err="1">
                <a:latin typeface="Gill Sans MT" panose="020B0502020104020203" pitchFamily="34" charset="0"/>
                <a:ea typeface="Calibri" panose="020F0502020204030204" pitchFamily="34" charset="0"/>
              </a:rPr>
              <a:t>Amva</a:t>
            </a:r>
            <a:r>
              <a:rPr lang="es-ES" sz="1400" b="1" dirty="0">
                <a:latin typeface="Gill Sans MT" panose="020B0502020104020203" pitchFamily="34" charset="0"/>
                <a:ea typeface="Calibri" panose="020F0502020204030204" pitchFamily="34" charset="0"/>
              </a:rPr>
              <a:t> más Envigado, diferencia urbano-rural (2013)</a:t>
            </a:r>
            <a:endParaRPr lang="es-CO" sz="1400" b="1" dirty="0">
              <a:latin typeface="Gill Sans MT" panose="020B0502020104020203" pitchFamily="34" charset="0"/>
            </a:endParaRPr>
          </a:p>
        </p:txBody>
      </p:sp>
    </p:spTree>
    <p:extLst>
      <p:ext uri="{BB962C8B-B14F-4D97-AF65-F5344CB8AC3E}">
        <p14:creationId xmlns:p14="http://schemas.microsoft.com/office/powerpoint/2010/main" val="3618084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uadroTexto 69">
            <a:extLst>
              <a:ext uri="{FF2B5EF4-FFF2-40B4-BE49-F238E27FC236}">
                <a16:creationId xmlns:a16="http://schemas.microsoft.com/office/drawing/2014/main" id="{8BC29546-8151-4A86-B809-C41396FC047C}"/>
              </a:ext>
            </a:extLst>
          </p:cNvPr>
          <p:cNvSpPr txBox="1"/>
          <p:nvPr/>
        </p:nvSpPr>
        <p:spPr>
          <a:xfrm>
            <a:off x="2020950" y="1461280"/>
            <a:ext cx="6560457" cy="430887"/>
          </a:xfrm>
          <a:prstGeom prst="rect">
            <a:avLst/>
          </a:prstGeom>
          <a:noFill/>
        </p:spPr>
        <p:txBody>
          <a:bodyPr wrap="square" rtlCol="0">
            <a:spAutoFit/>
          </a:bodyPr>
          <a:lstStyle/>
          <a:p>
            <a:r>
              <a:rPr lang="es-CO" sz="2200" dirty="0">
                <a:latin typeface="Gill Sans MT" panose="020B0502020104020203" pitchFamily="34" charset="0"/>
              </a:rPr>
              <a:t>CONVERGENCIA</a:t>
            </a:r>
            <a:endParaRPr lang="es-CO" dirty="0"/>
          </a:p>
        </p:txBody>
      </p:sp>
      <p:pic>
        <p:nvPicPr>
          <p:cNvPr id="7" name="Imagen 6">
            <a:extLst>
              <a:ext uri="{FF2B5EF4-FFF2-40B4-BE49-F238E27FC236}">
                <a16:creationId xmlns:a16="http://schemas.microsoft.com/office/drawing/2014/main" id="{853A7938-1AAE-40D3-B8ED-AE9B3369D0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70533" y="2254836"/>
            <a:ext cx="3773714" cy="4158343"/>
          </a:xfrm>
          <a:prstGeom prst="rect">
            <a:avLst/>
          </a:prstGeom>
          <a:noFill/>
          <a:ln>
            <a:noFill/>
          </a:ln>
        </p:spPr>
      </p:pic>
      <p:sp>
        <p:nvSpPr>
          <p:cNvPr id="4" name="Rectángulo 3">
            <a:extLst>
              <a:ext uri="{FF2B5EF4-FFF2-40B4-BE49-F238E27FC236}">
                <a16:creationId xmlns:a16="http://schemas.microsoft.com/office/drawing/2014/main" id="{F47A6220-6753-43D9-A7A6-5F40FA54B23B}"/>
              </a:ext>
            </a:extLst>
          </p:cNvPr>
          <p:cNvSpPr/>
          <p:nvPr/>
        </p:nvSpPr>
        <p:spPr>
          <a:xfrm>
            <a:off x="6668386" y="1244732"/>
            <a:ext cx="4753855" cy="1754326"/>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rPr>
              <a:t>En las discusiones de la política económica no se suele proponer la convergencia como un objetivo deseable. La evolución de la brecha entre las ciudades no es objeto </a:t>
            </a:r>
            <a:r>
              <a:rPr lang="es-ES" dirty="0">
                <a:latin typeface="Gill Sans MT" panose="020B0502020104020203" pitchFamily="34" charset="0"/>
              </a:rPr>
              <a:t>de preocupación. Esta miopía no ha permitido diseñar mecanismos que contribuyan a la convergencia.</a:t>
            </a:r>
            <a:endParaRPr lang="es-CO" dirty="0">
              <a:latin typeface="Gill Sans MT" panose="020B0502020104020203" pitchFamily="34" charset="0"/>
            </a:endParaRPr>
          </a:p>
        </p:txBody>
      </p:sp>
      <p:pic>
        <p:nvPicPr>
          <p:cNvPr id="10" name="Imagen 9">
            <a:extLst>
              <a:ext uri="{FF2B5EF4-FFF2-40B4-BE49-F238E27FC236}">
                <a16:creationId xmlns:a16="http://schemas.microsoft.com/office/drawing/2014/main" id="{2523DB24-1F0E-4169-B6AD-D78D9A7548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7236" y="3312631"/>
            <a:ext cx="2996154" cy="3283041"/>
          </a:xfrm>
          <a:prstGeom prst="rect">
            <a:avLst/>
          </a:prstGeom>
          <a:noFill/>
          <a:ln>
            <a:noFill/>
          </a:ln>
        </p:spPr>
      </p:pic>
      <p:pic>
        <p:nvPicPr>
          <p:cNvPr id="6" name="Imagen 5"/>
          <p:cNvPicPr>
            <a:picLocks noChangeAspect="1"/>
          </p:cNvPicPr>
          <p:nvPr/>
        </p:nvPicPr>
        <p:blipFill>
          <a:blip r:embed="rId4"/>
          <a:stretch>
            <a:fillRect/>
          </a:stretch>
        </p:blipFill>
        <p:spPr>
          <a:xfrm>
            <a:off x="0" y="-17546"/>
            <a:ext cx="12192000" cy="536447"/>
          </a:xfrm>
          <a:prstGeom prst="rect">
            <a:avLst/>
          </a:prstGeom>
        </p:spPr>
      </p:pic>
      <p:sp>
        <p:nvSpPr>
          <p:cNvPr id="9" name="Rectángulo redondeado 8"/>
          <p:cNvSpPr/>
          <p:nvPr/>
        </p:nvSpPr>
        <p:spPr>
          <a:xfrm>
            <a:off x="2520846" y="262328"/>
            <a:ext cx="7150308" cy="58461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BAAB4F1F-4EC2-4D51-8A6A-251F9399A2D5}"/>
              </a:ext>
            </a:extLst>
          </p:cNvPr>
          <p:cNvSpPr txBox="1"/>
          <p:nvPr/>
        </p:nvSpPr>
        <p:spPr>
          <a:xfrm>
            <a:off x="3132171" y="325318"/>
            <a:ext cx="5913143" cy="461665"/>
          </a:xfrm>
          <a:prstGeom prst="rect">
            <a:avLst/>
          </a:prstGeom>
          <a:noFill/>
        </p:spPr>
        <p:txBody>
          <a:bodyPr wrap="square" rtlCol="0">
            <a:spAutoFit/>
          </a:bodyPr>
          <a:lstStyle/>
          <a:p>
            <a:r>
              <a:rPr lang="es-CO" sz="2400" b="1" dirty="0">
                <a:solidFill>
                  <a:srgbClr val="002060"/>
                </a:solidFill>
                <a:latin typeface="Gill Sans MT" panose="020B0502020104020203" pitchFamily="34" charset="0"/>
              </a:rPr>
              <a:t>APROXIMACIÓN MESOECONÓMICA</a:t>
            </a:r>
          </a:p>
        </p:txBody>
      </p:sp>
      <p:sp>
        <p:nvSpPr>
          <p:cNvPr id="11" name="CuadroTexto 10"/>
          <p:cNvSpPr txBox="1"/>
          <p:nvPr/>
        </p:nvSpPr>
        <p:spPr>
          <a:xfrm flipH="1">
            <a:off x="2734016" y="929785"/>
            <a:ext cx="1046747" cy="707886"/>
          </a:xfrm>
          <a:prstGeom prst="rect">
            <a:avLst/>
          </a:prstGeom>
          <a:noFill/>
        </p:spPr>
        <p:txBody>
          <a:bodyPr wrap="square" rtlCol="0">
            <a:spAutoFit/>
          </a:bodyPr>
          <a:lstStyle/>
          <a:p>
            <a:r>
              <a:rPr lang="es-CO" sz="4000" b="1" dirty="0">
                <a:solidFill>
                  <a:srgbClr val="002060"/>
                </a:solidFill>
                <a:latin typeface="Gill Sans MT" panose="020B0502020104020203" pitchFamily="34" charset="0"/>
              </a:rPr>
              <a:t>1.6.</a:t>
            </a:r>
          </a:p>
        </p:txBody>
      </p:sp>
      <p:sp>
        <p:nvSpPr>
          <p:cNvPr id="2" name="Rectángulo 1">
            <a:extLst>
              <a:ext uri="{FF2B5EF4-FFF2-40B4-BE49-F238E27FC236}">
                <a16:creationId xmlns:a16="http://schemas.microsoft.com/office/drawing/2014/main" id="{AC7979CF-609A-48CC-8E1F-30155DA92BA0}"/>
              </a:ext>
            </a:extLst>
          </p:cNvPr>
          <p:cNvSpPr/>
          <p:nvPr/>
        </p:nvSpPr>
        <p:spPr>
          <a:xfrm>
            <a:off x="332095" y="1934307"/>
            <a:ext cx="6096000" cy="523220"/>
          </a:xfrm>
          <a:prstGeom prst="rect">
            <a:avLst/>
          </a:prstGeom>
        </p:spPr>
        <p:txBody>
          <a:bodyPr>
            <a:spAutoFit/>
          </a:bodyPr>
          <a:lstStyle/>
          <a:p>
            <a:pPr algn="ctr"/>
            <a:r>
              <a:rPr lang="es-ES" sz="1400" b="1" dirty="0">
                <a:latin typeface="Gill Sans MT" panose="020B0502020104020203" pitchFamily="34" charset="0"/>
                <a:ea typeface="Calibri" panose="020F0502020204030204" pitchFamily="34" charset="0"/>
              </a:rPr>
              <a:t>Componentes y valor final del </a:t>
            </a:r>
            <a:r>
              <a:rPr lang="es-ES" sz="1400" b="1" i="1" dirty="0">
                <a:latin typeface="Gill Sans MT" panose="020B0502020104020203" pitchFamily="34" charset="0"/>
                <a:ea typeface="Calibri" panose="020F0502020204030204" pitchFamily="34" charset="0"/>
              </a:rPr>
              <a:t>CPI básico</a:t>
            </a:r>
            <a:r>
              <a:rPr lang="es-ES" sz="1400" b="1" dirty="0">
                <a:latin typeface="Gill Sans MT" panose="020B0502020104020203" pitchFamily="34" charset="0"/>
                <a:ea typeface="Calibri" panose="020F0502020204030204" pitchFamily="34" charset="0"/>
              </a:rPr>
              <a:t> (2013)</a:t>
            </a:r>
            <a:br>
              <a:rPr lang="es-ES" sz="1400" b="1" dirty="0">
                <a:latin typeface="Gill Sans MT" panose="020B0502020104020203" pitchFamily="34" charset="0"/>
                <a:ea typeface="Calibri" panose="020F0502020204030204" pitchFamily="34" charset="0"/>
              </a:rPr>
            </a:br>
            <a:endParaRPr lang="es-CO" sz="1400" b="1" dirty="0">
              <a:latin typeface="Gill Sans MT" panose="020B0502020104020203" pitchFamily="34" charset="0"/>
            </a:endParaRPr>
          </a:p>
        </p:txBody>
      </p:sp>
      <p:sp>
        <p:nvSpPr>
          <p:cNvPr id="3" name="Rectángulo 2">
            <a:extLst>
              <a:ext uri="{FF2B5EF4-FFF2-40B4-BE49-F238E27FC236}">
                <a16:creationId xmlns:a16="http://schemas.microsoft.com/office/drawing/2014/main" id="{BCCBC47B-87AD-4030-AE9C-1E85BE723599}"/>
              </a:ext>
            </a:extLst>
          </p:cNvPr>
          <p:cNvSpPr/>
          <p:nvPr/>
        </p:nvSpPr>
        <p:spPr>
          <a:xfrm>
            <a:off x="7479021" y="3028375"/>
            <a:ext cx="3201517" cy="307777"/>
          </a:xfrm>
          <a:prstGeom prst="rect">
            <a:avLst/>
          </a:prstGeom>
        </p:spPr>
        <p:txBody>
          <a:bodyPr wrap="none">
            <a:spAutoFit/>
          </a:bodyPr>
          <a:lstStyle/>
          <a:p>
            <a:r>
              <a:rPr lang="es-ES" sz="1400" b="1" dirty="0">
                <a:latin typeface="Gill Sans MT" panose="020B0502020104020203" pitchFamily="34" charset="0"/>
                <a:ea typeface="Calibri" panose="020F0502020204030204" pitchFamily="34" charset="0"/>
              </a:rPr>
              <a:t>Dinámica del </a:t>
            </a:r>
            <a:r>
              <a:rPr lang="es-ES" sz="1400" b="1" i="1" dirty="0">
                <a:latin typeface="Gill Sans MT" panose="020B0502020104020203" pitchFamily="34" charset="0"/>
                <a:ea typeface="Calibri" panose="020F0502020204030204" pitchFamily="34" charset="0"/>
              </a:rPr>
              <a:t>CPI básico</a:t>
            </a:r>
            <a:r>
              <a:rPr lang="es-ES" sz="1400" b="1" dirty="0">
                <a:latin typeface="Gill Sans MT" panose="020B0502020104020203" pitchFamily="34" charset="0"/>
                <a:ea typeface="Calibri" panose="020F0502020204030204" pitchFamily="34" charset="0"/>
              </a:rPr>
              <a:t> (2010-2013)</a:t>
            </a:r>
            <a:endParaRPr lang="es-CO" sz="1400" b="1" dirty="0">
              <a:latin typeface="Gill Sans MT" panose="020B0502020104020203" pitchFamily="34" charset="0"/>
            </a:endParaRPr>
          </a:p>
        </p:txBody>
      </p:sp>
      <p:sp>
        <p:nvSpPr>
          <p:cNvPr id="5" name="Rectángulo 4">
            <a:extLst>
              <a:ext uri="{FF2B5EF4-FFF2-40B4-BE49-F238E27FC236}">
                <a16:creationId xmlns:a16="http://schemas.microsoft.com/office/drawing/2014/main" id="{5015F323-92DE-42A6-8E4A-95C8E5D2D8F9}"/>
              </a:ext>
            </a:extLst>
          </p:cNvPr>
          <p:cNvSpPr/>
          <p:nvPr/>
        </p:nvSpPr>
        <p:spPr>
          <a:xfrm>
            <a:off x="1370533" y="6472585"/>
            <a:ext cx="1786708" cy="276999"/>
          </a:xfrm>
          <a:prstGeom prst="rect">
            <a:avLst/>
          </a:prstGeom>
        </p:spPr>
        <p:txBody>
          <a:bodyPr wrap="none">
            <a:spAutoFit/>
          </a:bodyPr>
          <a:lstStyle/>
          <a:p>
            <a:r>
              <a:rPr lang="es-ES" sz="1200" b="1" dirty="0">
                <a:latin typeface="Gill Sans MT" panose="020B0502020104020203" pitchFamily="34" charset="0"/>
                <a:ea typeface="Calibri" panose="020F0502020204030204" pitchFamily="34" charset="0"/>
              </a:rPr>
              <a:t>Fuente: </a:t>
            </a:r>
            <a:r>
              <a:rPr lang="es-ES" sz="1200" dirty="0">
                <a:latin typeface="Gill Sans MT" panose="020B0502020104020203" pitchFamily="34" charset="0"/>
                <a:ea typeface="Calibri" panose="020F0502020204030204" pitchFamily="34" charset="0"/>
              </a:rPr>
              <a:t>González (2015)</a:t>
            </a:r>
            <a:endParaRPr lang="es-CO" sz="1200" dirty="0">
              <a:latin typeface="Gill Sans MT" panose="020B0502020104020203" pitchFamily="34" charset="0"/>
            </a:endParaRPr>
          </a:p>
        </p:txBody>
      </p:sp>
      <p:sp>
        <p:nvSpPr>
          <p:cNvPr id="13" name="Rectángulo 12">
            <a:extLst>
              <a:ext uri="{FF2B5EF4-FFF2-40B4-BE49-F238E27FC236}">
                <a16:creationId xmlns:a16="http://schemas.microsoft.com/office/drawing/2014/main" id="{A3B5B10B-9556-429E-8099-EAF5197AD3EB}"/>
              </a:ext>
            </a:extLst>
          </p:cNvPr>
          <p:cNvSpPr/>
          <p:nvPr/>
        </p:nvSpPr>
        <p:spPr>
          <a:xfrm>
            <a:off x="7479021" y="6573944"/>
            <a:ext cx="1786708" cy="276999"/>
          </a:xfrm>
          <a:prstGeom prst="rect">
            <a:avLst/>
          </a:prstGeom>
        </p:spPr>
        <p:txBody>
          <a:bodyPr wrap="none">
            <a:spAutoFit/>
          </a:bodyPr>
          <a:lstStyle/>
          <a:p>
            <a:r>
              <a:rPr lang="es-ES" sz="1200" b="1" dirty="0">
                <a:latin typeface="Gill Sans MT" panose="020B0502020104020203" pitchFamily="34" charset="0"/>
                <a:ea typeface="Calibri" panose="020F0502020204030204" pitchFamily="34" charset="0"/>
              </a:rPr>
              <a:t>Fuente: </a:t>
            </a:r>
            <a:r>
              <a:rPr lang="es-ES" sz="1200" dirty="0">
                <a:latin typeface="Gill Sans MT" panose="020B0502020104020203" pitchFamily="34" charset="0"/>
                <a:ea typeface="Calibri" panose="020F0502020204030204" pitchFamily="34" charset="0"/>
              </a:rPr>
              <a:t>González (2015)</a:t>
            </a:r>
            <a:endParaRPr lang="es-CO" sz="1200" dirty="0">
              <a:latin typeface="Gill Sans MT" panose="020B0502020104020203" pitchFamily="34" charset="0"/>
            </a:endParaRPr>
          </a:p>
        </p:txBody>
      </p:sp>
    </p:spTree>
    <p:extLst>
      <p:ext uri="{BB962C8B-B14F-4D97-AF65-F5344CB8AC3E}">
        <p14:creationId xmlns:p14="http://schemas.microsoft.com/office/powerpoint/2010/main" val="380544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8759FAC-4C43-4ACA-89F6-857C9385664C}"/>
              </a:ext>
            </a:extLst>
          </p:cNvPr>
          <p:cNvPicPr>
            <a:picLocks noChangeAspect="1"/>
          </p:cNvPicPr>
          <p:nvPr/>
        </p:nvPicPr>
        <p:blipFill>
          <a:blip r:embed="rId2"/>
          <a:stretch>
            <a:fillRect/>
          </a:stretch>
        </p:blipFill>
        <p:spPr>
          <a:xfrm>
            <a:off x="555807" y="2017059"/>
            <a:ext cx="6196371" cy="3923609"/>
          </a:xfrm>
          <a:prstGeom prst="rect">
            <a:avLst/>
          </a:prstGeom>
        </p:spPr>
      </p:pic>
      <p:sp>
        <p:nvSpPr>
          <p:cNvPr id="70" name="Rectángulo 69">
            <a:extLst>
              <a:ext uri="{FF2B5EF4-FFF2-40B4-BE49-F238E27FC236}">
                <a16:creationId xmlns:a16="http://schemas.microsoft.com/office/drawing/2014/main" id="{6DAD779A-F406-4B8E-B083-BD883C7279EA}"/>
              </a:ext>
            </a:extLst>
          </p:cNvPr>
          <p:cNvSpPr/>
          <p:nvPr/>
        </p:nvSpPr>
        <p:spPr>
          <a:xfrm>
            <a:off x="7060038" y="1970350"/>
            <a:ext cx="4665798" cy="3970318"/>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rPr>
              <a:t>Las interacciones entre las ciudades tienen bondades intrínsecas derivadas de las vecindades, y ello se refleja en los mejores indicadores que tienen los centros aglomerados en comparación con los no aglomerados. </a:t>
            </a:r>
          </a:p>
          <a:p>
            <a:pPr algn="just"/>
            <a:endParaRPr lang="es-ES" dirty="0">
              <a:latin typeface="Gill Sans MT" panose="020B0502020104020203" pitchFamily="34" charset="0"/>
            </a:endParaRPr>
          </a:p>
          <a:p>
            <a:pPr algn="just"/>
            <a:r>
              <a:rPr lang="es-ES" dirty="0">
                <a:latin typeface="Gill Sans MT" panose="020B0502020104020203" pitchFamily="34" charset="0"/>
              </a:rPr>
              <a:t>En general, los resultados son mejores en las ciudades conglomeradas. Por tanto, y de acuerdo con los indicadores, es preferible vivir en las aglomeraciones que por fuera de ellas.</a:t>
            </a:r>
          </a:p>
          <a:p>
            <a:pPr algn="just"/>
            <a:endParaRPr lang="es-ES" dirty="0">
              <a:latin typeface="Gill Sans MT" panose="020B0502020104020203" pitchFamily="34" charset="0"/>
            </a:endParaRPr>
          </a:p>
          <a:p>
            <a:pPr algn="just"/>
            <a:r>
              <a:rPr lang="es-ES" dirty="0">
                <a:latin typeface="Gill Sans MT" panose="020B0502020104020203" pitchFamily="34" charset="0"/>
              </a:rPr>
              <a:t>La aglomeración del Valle de Aburrá está en una posición relativamente buena. El 34% de los hogares de la ciudad están doblemente incluido. </a:t>
            </a:r>
            <a:endParaRPr lang="es-CO" dirty="0">
              <a:latin typeface="Gill Sans MT" panose="020B0502020104020203" pitchFamily="34" charset="0"/>
            </a:endParaRPr>
          </a:p>
        </p:txBody>
      </p:sp>
      <p:pic>
        <p:nvPicPr>
          <p:cNvPr id="5" name="Imagen 4"/>
          <p:cNvPicPr>
            <a:picLocks noChangeAspect="1"/>
          </p:cNvPicPr>
          <p:nvPr/>
        </p:nvPicPr>
        <p:blipFill>
          <a:blip r:embed="rId3"/>
          <a:stretch>
            <a:fillRect/>
          </a:stretch>
        </p:blipFill>
        <p:spPr>
          <a:xfrm>
            <a:off x="0" y="-17546"/>
            <a:ext cx="12192000" cy="536447"/>
          </a:xfrm>
          <a:prstGeom prst="rect">
            <a:avLst/>
          </a:prstGeom>
        </p:spPr>
      </p:pic>
      <p:sp>
        <p:nvSpPr>
          <p:cNvPr id="8" name="Rectángulo redondeado 7"/>
          <p:cNvSpPr/>
          <p:nvPr/>
        </p:nvSpPr>
        <p:spPr>
          <a:xfrm>
            <a:off x="2520846" y="262328"/>
            <a:ext cx="7150308" cy="58461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BAAB4F1F-4EC2-4D51-8A6A-251F9399A2D5}"/>
              </a:ext>
            </a:extLst>
          </p:cNvPr>
          <p:cNvSpPr txBox="1"/>
          <p:nvPr/>
        </p:nvSpPr>
        <p:spPr>
          <a:xfrm>
            <a:off x="3132171" y="325318"/>
            <a:ext cx="5913143" cy="461665"/>
          </a:xfrm>
          <a:prstGeom prst="rect">
            <a:avLst/>
          </a:prstGeom>
          <a:noFill/>
        </p:spPr>
        <p:txBody>
          <a:bodyPr wrap="square" rtlCol="0">
            <a:spAutoFit/>
          </a:bodyPr>
          <a:lstStyle/>
          <a:p>
            <a:r>
              <a:rPr lang="es-CO" sz="2400" b="1" dirty="0">
                <a:solidFill>
                  <a:srgbClr val="002060"/>
                </a:solidFill>
                <a:latin typeface="Gill Sans MT" panose="020B0502020104020203" pitchFamily="34" charset="0"/>
              </a:rPr>
              <a:t>APROXIMACIÓN MESOECONÓMICA</a:t>
            </a:r>
          </a:p>
        </p:txBody>
      </p:sp>
      <p:sp>
        <p:nvSpPr>
          <p:cNvPr id="2" name="Rectángulo 1">
            <a:extLst>
              <a:ext uri="{FF2B5EF4-FFF2-40B4-BE49-F238E27FC236}">
                <a16:creationId xmlns:a16="http://schemas.microsoft.com/office/drawing/2014/main" id="{635D16FB-2801-4F63-B322-DFE2BE11FC7C}"/>
              </a:ext>
            </a:extLst>
          </p:cNvPr>
          <p:cNvSpPr/>
          <p:nvPr/>
        </p:nvSpPr>
        <p:spPr>
          <a:xfrm>
            <a:off x="934482" y="5940668"/>
            <a:ext cx="2316788" cy="307777"/>
          </a:xfrm>
          <a:prstGeom prst="rect">
            <a:avLst/>
          </a:prstGeom>
        </p:spPr>
        <p:txBody>
          <a:bodyPr wrap="none">
            <a:spAutoFit/>
          </a:bodyPr>
          <a:lstStyle/>
          <a:p>
            <a:r>
              <a:rPr lang="es-ES" sz="1400" dirty="0">
                <a:latin typeface="Gill Sans MT" panose="020B0502020104020203" pitchFamily="34" charset="0"/>
                <a:ea typeface="Calibri" panose="020F0502020204030204" pitchFamily="34" charset="0"/>
              </a:rPr>
              <a:t>F</a:t>
            </a:r>
            <a:r>
              <a:rPr lang="es-ES" sz="1400" b="1" dirty="0">
                <a:latin typeface="Gill Sans MT" panose="020B0502020104020203" pitchFamily="34" charset="0"/>
                <a:ea typeface="Calibri" panose="020F0502020204030204" pitchFamily="34" charset="0"/>
              </a:rPr>
              <a:t>uente: </a:t>
            </a:r>
            <a:r>
              <a:rPr lang="es-ES" sz="1400" dirty="0">
                <a:latin typeface="Gill Sans MT" panose="020B0502020104020203" pitchFamily="34" charset="0"/>
                <a:ea typeface="Calibri" panose="020F0502020204030204" pitchFamily="34" charset="0"/>
              </a:rPr>
              <a:t>Angulo (2015, p. 56).</a:t>
            </a:r>
            <a:endParaRPr lang="es-CO" sz="1400" dirty="0">
              <a:latin typeface="Gill Sans MT" panose="020B0502020104020203" pitchFamily="34" charset="0"/>
            </a:endParaRPr>
          </a:p>
        </p:txBody>
      </p:sp>
      <p:sp>
        <p:nvSpPr>
          <p:cNvPr id="3" name="Rectángulo 2">
            <a:extLst>
              <a:ext uri="{FF2B5EF4-FFF2-40B4-BE49-F238E27FC236}">
                <a16:creationId xmlns:a16="http://schemas.microsoft.com/office/drawing/2014/main" id="{272E1C20-8278-4F18-B011-816517FC2864}"/>
              </a:ext>
            </a:extLst>
          </p:cNvPr>
          <p:cNvSpPr/>
          <p:nvPr/>
        </p:nvSpPr>
        <p:spPr>
          <a:xfrm>
            <a:off x="656178" y="1345184"/>
            <a:ext cx="6096000" cy="523220"/>
          </a:xfrm>
          <a:prstGeom prst="rect">
            <a:avLst/>
          </a:prstGeom>
        </p:spPr>
        <p:txBody>
          <a:bodyPr>
            <a:spAutoFit/>
          </a:bodyPr>
          <a:lstStyle/>
          <a:p>
            <a:pPr algn="ctr"/>
            <a:r>
              <a:rPr lang="es-ES" sz="1400" b="1" dirty="0">
                <a:latin typeface="Gill Sans MT" panose="020B0502020104020203" pitchFamily="34" charset="0"/>
                <a:ea typeface="Calibri" panose="020F0502020204030204" pitchFamily="34" charset="0"/>
              </a:rPr>
              <a:t>Doble inclusión y exclusión en las 23 ciudades más grandes, de acuerdo con el estudio del Sistema de ciudades</a:t>
            </a:r>
            <a:endParaRPr lang="es-CO" sz="1400" b="1" dirty="0">
              <a:latin typeface="Gill Sans MT" panose="020B0502020104020203" pitchFamily="34" charset="0"/>
            </a:endParaRPr>
          </a:p>
        </p:txBody>
      </p:sp>
    </p:spTree>
    <p:extLst>
      <p:ext uri="{BB962C8B-B14F-4D97-AF65-F5344CB8AC3E}">
        <p14:creationId xmlns:p14="http://schemas.microsoft.com/office/powerpoint/2010/main" val="4279824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n 70">
            <a:extLst>
              <a:ext uri="{FF2B5EF4-FFF2-40B4-BE49-F238E27FC236}">
                <a16:creationId xmlns:a16="http://schemas.microsoft.com/office/drawing/2014/main" id="{563364E9-5B4D-4A84-A807-0CC08A781E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819" y="2926227"/>
            <a:ext cx="4659085" cy="2888343"/>
          </a:xfrm>
          <a:prstGeom prst="rect">
            <a:avLst/>
          </a:prstGeom>
          <a:noFill/>
          <a:ln>
            <a:noFill/>
          </a:ln>
        </p:spPr>
      </p:pic>
      <p:sp>
        <p:nvSpPr>
          <p:cNvPr id="6" name="Rectángulo 5">
            <a:extLst>
              <a:ext uri="{FF2B5EF4-FFF2-40B4-BE49-F238E27FC236}">
                <a16:creationId xmlns:a16="http://schemas.microsoft.com/office/drawing/2014/main" id="{51CCBF02-7C93-46DD-9764-2AACDDCF4DE3}"/>
              </a:ext>
            </a:extLst>
          </p:cNvPr>
          <p:cNvSpPr/>
          <p:nvPr/>
        </p:nvSpPr>
        <p:spPr>
          <a:xfrm>
            <a:off x="698819" y="2310011"/>
            <a:ext cx="4873807" cy="738664"/>
          </a:xfrm>
          <a:prstGeom prst="rect">
            <a:avLst/>
          </a:prstGeom>
        </p:spPr>
        <p:txBody>
          <a:bodyPr wrap="square">
            <a:spAutoFit/>
          </a:bodyPr>
          <a:lstStyle/>
          <a:p>
            <a:pPr algn="ctr"/>
            <a:r>
              <a:rPr lang="es-ES" sz="1400" b="1" dirty="0">
                <a:latin typeface="Gill Sans MT" panose="020B0502020104020203" pitchFamily="34" charset="0"/>
                <a:ea typeface="Calibri" panose="020F0502020204030204" pitchFamily="34" charset="0"/>
              </a:rPr>
              <a:t>Distribución de los ingresos del </a:t>
            </a:r>
            <a:r>
              <a:rPr lang="es-ES" sz="1400" b="1" dirty="0" err="1">
                <a:latin typeface="Gill Sans MT" panose="020B0502020104020203" pitchFamily="34" charset="0"/>
                <a:ea typeface="Calibri" panose="020F0502020204030204" pitchFamily="34" charset="0"/>
              </a:rPr>
              <a:t>Amva</a:t>
            </a:r>
            <a:r>
              <a:rPr lang="es-ES" sz="1400" b="1" dirty="0">
                <a:latin typeface="Gill Sans MT" panose="020B0502020104020203" pitchFamily="34" charset="0"/>
                <a:ea typeface="Calibri" panose="020F0502020204030204" pitchFamily="34" charset="0"/>
              </a:rPr>
              <a:t> (2016), presupuesto</a:t>
            </a:r>
            <a:br>
              <a:rPr lang="es-ES" sz="1400" b="1" dirty="0">
                <a:latin typeface="Gill Sans MT" panose="020B0502020104020203" pitchFamily="34" charset="0"/>
                <a:ea typeface="Calibri" panose="020F0502020204030204" pitchFamily="34" charset="0"/>
              </a:rPr>
            </a:br>
            <a:endParaRPr lang="es-CO" sz="1400" b="1" dirty="0">
              <a:latin typeface="Gill Sans MT" panose="020B0502020104020203" pitchFamily="34" charset="0"/>
            </a:endParaRPr>
          </a:p>
        </p:txBody>
      </p:sp>
      <p:pic>
        <p:nvPicPr>
          <p:cNvPr id="72" name="Imagen 71">
            <a:extLst>
              <a:ext uri="{FF2B5EF4-FFF2-40B4-BE49-F238E27FC236}">
                <a16:creationId xmlns:a16="http://schemas.microsoft.com/office/drawing/2014/main" id="{5E292833-DCC9-4BE2-BF72-AC4B728149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73478" y="2871629"/>
            <a:ext cx="5897608" cy="2831556"/>
          </a:xfrm>
          <a:prstGeom prst="rect">
            <a:avLst/>
          </a:prstGeom>
          <a:noFill/>
          <a:ln>
            <a:noFill/>
          </a:ln>
        </p:spPr>
      </p:pic>
      <p:sp>
        <p:nvSpPr>
          <p:cNvPr id="73" name="CuadroTexto 72">
            <a:extLst>
              <a:ext uri="{FF2B5EF4-FFF2-40B4-BE49-F238E27FC236}">
                <a16:creationId xmlns:a16="http://schemas.microsoft.com/office/drawing/2014/main" id="{23F017BF-820D-41C0-A060-87BF7B7B6949}"/>
              </a:ext>
            </a:extLst>
          </p:cNvPr>
          <p:cNvSpPr txBox="1"/>
          <p:nvPr/>
        </p:nvSpPr>
        <p:spPr>
          <a:xfrm>
            <a:off x="3237855" y="1640424"/>
            <a:ext cx="6560457" cy="430887"/>
          </a:xfrm>
          <a:prstGeom prst="rect">
            <a:avLst/>
          </a:prstGeom>
          <a:noFill/>
        </p:spPr>
        <p:txBody>
          <a:bodyPr wrap="square" rtlCol="0">
            <a:spAutoFit/>
          </a:bodyPr>
          <a:lstStyle/>
          <a:p>
            <a:r>
              <a:rPr lang="es-CO" dirty="0"/>
              <a:t>	</a:t>
            </a:r>
            <a:r>
              <a:rPr lang="es-CO" sz="2200" dirty="0">
                <a:latin typeface="Gill Sans MT" panose="020B0502020104020203" pitchFamily="34" charset="0"/>
              </a:rPr>
              <a:t>ESTRUCTURA FISCAL ACTUAL</a:t>
            </a:r>
          </a:p>
        </p:txBody>
      </p:sp>
      <p:sp>
        <p:nvSpPr>
          <p:cNvPr id="2" name="Rectángulo 1"/>
          <p:cNvSpPr/>
          <p:nvPr/>
        </p:nvSpPr>
        <p:spPr>
          <a:xfrm>
            <a:off x="0" y="0"/>
            <a:ext cx="12192000" cy="536447"/>
          </a:xfrm>
          <a:prstGeom prst="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redondeado 8"/>
          <p:cNvSpPr/>
          <p:nvPr/>
        </p:nvSpPr>
        <p:spPr>
          <a:xfrm>
            <a:off x="2520846" y="262328"/>
            <a:ext cx="7150308" cy="584617"/>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BAAB4F1F-4EC2-4D51-8A6A-251F9399A2D5}"/>
              </a:ext>
            </a:extLst>
          </p:cNvPr>
          <p:cNvSpPr txBox="1"/>
          <p:nvPr/>
        </p:nvSpPr>
        <p:spPr>
          <a:xfrm>
            <a:off x="2877671" y="325318"/>
            <a:ext cx="6589058" cy="461665"/>
          </a:xfrm>
          <a:prstGeom prst="rect">
            <a:avLst/>
          </a:prstGeom>
          <a:noFill/>
        </p:spPr>
        <p:txBody>
          <a:bodyPr wrap="square" rtlCol="0">
            <a:spAutoFit/>
          </a:bodyPr>
          <a:lstStyle/>
          <a:p>
            <a:r>
              <a:rPr lang="es-CO" sz="2400" b="1" dirty="0">
                <a:solidFill>
                  <a:schemeClr val="bg1"/>
                </a:solidFill>
                <a:latin typeface="Gill Sans MT" panose="020B0502020104020203" pitchFamily="34" charset="0"/>
              </a:rPr>
              <a:t>ESTRUCTURA FISCAL Y PRESUPUESTAL</a:t>
            </a:r>
          </a:p>
        </p:txBody>
      </p:sp>
      <p:sp>
        <p:nvSpPr>
          <p:cNvPr id="11" name="CuadroTexto 10"/>
          <p:cNvSpPr txBox="1"/>
          <p:nvPr/>
        </p:nvSpPr>
        <p:spPr>
          <a:xfrm flipH="1">
            <a:off x="5572626" y="1070375"/>
            <a:ext cx="1046747" cy="707886"/>
          </a:xfrm>
          <a:prstGeom prst="rect">
            <a:avLst/>
          </a:prstGeom>
          <a:noFill/>
        </p:spPr>
        <p:txBody>
          <a:bodyPr wrap="square" rtlCol="0">
            <a:spAutoFit/>
          </a:bodyPr>
          <a:lstStyle/>
          <a:p>
            <a:r>
              <a:rPr lang="es-CO" sz="4000" b="1" dirty="0">
                <a:solidFill>
                  <a:srgbClr val="002060"/>
                </a:solidFill>
                <a:latin typeface="Gill Sans MT" panose="020B0502020104020203" pitchFamily="34" charset="0"/>
              </a:rPr>
              <a:t>2.1.</a:t>
            </a:r>
          </a:p>
        </p:txBody>
      </p:sp>
      <p:sp>
        <p:nvSpPr>
          <p:cNvPr id="3" name="Rectángulo 2">
            <a:extLst>
              <a:ext uri="{FF2B5EF4-FFF2-40B4-BE49-F238E27FC236}">
                <a16:creationId xmlns:a16="http://schemas.microsoft.com/office/drawing/2014/main" id="{97FEBC44-7CB3-47B4-A370-9DFFE89B02DB}"/>
              </a:ext>
            </a:extLst>
          </p:cNvPr>
          <p:cNvSpPr/>
          <p:nvPr/>
        </p:nvSpPr>
        <p:spPr>
          <a:xfrm>
            <a:off x="5774282" y="2310011"/>
            <a:ext cx="6096000" cy="738664"/>
          </a:xfrm>
          <a:prstGeom prst="rect">
            <a:avLst/>
          </a:prstGeom>
        </p:spPr>
        <p:txBody>
          <a:bodyPr>
            <a:spAutoFit/>
          </a:bodyPr>
          <a:lstStyle/>
          <a:p>
            <a:pPr algn="ctr"/>
            <a:r>
              <a:rPr lang="es-ES" sz="1400" b="1" dirty="0">
                <a:latin typeface="Gill Sans MT" panose="020B0502020104020203" pitchFamily="34" charset="0"/>
                <a:ea typeface="Calibri" panose="020F0502020204030204" pitchFamily="34" charset="0"/>
              </a:rPr>
              <a:t>Ingresos fiscales de varias áreas metropolitanas (2009-2015). Ejecución en miles de millones de pesos corrientes (2009-2015).</a:t>
            </a:r>
            <a:br>
              <a:rPr lang="es-ES" sz="1400" b="1" dirty="0">
                <a:latin typeface="Gill Sans MT" panose="020B0502020104020203" pitchFamily="34" charset="0"/>
                <a:ea typeface="Calibri" panose="020F0502020204030204" pitchFamily="34" charset="0"/>
              </a:rPr>
            </a:br>
            <a:endParaRPr lang="es-CO" sz="1400" b="1" dirty="0">
              <a:latin typeface="Gill Sans MT" panose="020B0502020104020203" pitchFamily="34" charset="0"/>
            </a:endParaRPr>
          </a:p>
        </p:txBody>
      </p:sp>
      <p:sp>
        <p:nvSpPr>
          <p:cNvPr id="4" name="Rectángulo 3">
            <a:extLst>
              <a:ext uri="{FF2B5EF4-FFF2-40B4-BE49-F238E27FC236}">
                <a16:creationId xmlns:a16="http://schemas.microsoft.com/office/drawing/2014/main" id="{9884B48A-4E3D-44EC-95E1-EC14B1C6C3E9}"/>
              </a:ext>
            </a:extLst>
          </p:cNvPr>
          <p:cNvSpPr/>
          <p:nvPr/>
        </p:nvSpPr>
        <p:spPr>
          <a:xfrm>
            <a:off x="5873478" y="5746330"/>
            <a:ext cx="6096000" cy="600164"/>
          </a:xfrm>
          <a:prstGeom prst="rect">
            <a:avLst/>
          </a:prstGeom>
        </p:spPr>
        <p:txBody>
          <a:bodyPr>
            <a:spAutoFit/>
          </a:bodyPr>
          <a:lstStyle/>
          <a:p>
            <a:r>
              <a:rPr lang="es-ES" sz="1100" dirty="0" err="1">
                <a:latin typeface="Gill Sans MT" panose="020B0502020104020203" pitchFamily="34" charset="0"/>
                <a:ea typeface="Calibri" panose="020F0502020204030204" pitchFamily="34" charset="0"/>
              </a:rPr>
              <a:t>Amva</a:t>
            </a:r>
            <a:r>
              <a:rPr lang="es-ES" sz="1100" dirty="0">
                <a:latin typeface="Gill Sans MT" panose="020B0502020104020203" pitchFamily="34" charset="0"/>
                <a:ea typeface="Calibri" panose="020F0502020204030204" pitchFamily="34" charset="0"/>
              </a:rPr>
              <a:t>: Área Metropolitana del Valle de Aburrá. </a:t>
            </a:r>
            <a:r>
              <a:rPr lang="es-ES" sz="1100" dirty="0" err="1">
                <a:latin typeface="Gill Sans MT" panose="020B0502020104020203" pitchFamily="34" charset="0"/>
                <a:ea typeface="Calibri" panose="020F0502020204030204" pitchFamily="34" charset="0"/>
              </a:rPr>
              <a:t>Ambq</a:t>
            </a:r>
            <a:r>
              <a:rPr lang="es-ES" sz="1100" dirty="0">
                <a:latin typeface="Gill Sans MT" panose="020B0502020104020203" pitchFamily="34" charset="0"/>
                <a:ea typeface="Calibri" panose="020F0502020204030204" pitchFamily="34" charset="0"/>
              </a:rPr>
              <a:t>: Área Metropolitana de Barranquilla. AMB: Área Metropolitana de Bucaramanga. </a:t>
            </a:r>
            <a:r>
              <a:rPr lang="es-ES" sz="1100" dirty="0" err="1">
                <a:latin typeface="Gill Sans MT" panose="020B0502020104020203" pitchFamily="34" charset="0"/>
                <a:ea typeface="Calibri" panose="020F0502020204030204" pitchFamily="34" charset="0"/>
              </a:rPr>
              <a:t>Amco</a:t>
            </a:r>
            <a:r>
              <a:rPr lang="es-ES" sz="1100" dirty="0">
                <a:latin typeface="Gill Sans MT" panose="020B0502020104020203" pitchFamily="34" charset="0"/>
                <a:ea typeface="Calibri" panose="020F0502020204030204" pitchFamily="34" charset="0"/>
              </a:rPr>
              <a:t>: Área Metropolitana de Centro Occidente. AMC: Área Metropolitana de Cartagena</a:t>
            </a:r>
            <a:endParaRPr lang="es-CO" sz="1100" dirty="0">
              <a:latin typeface="Gill Sans MT" panose="020B0502020104020203" pitchFamily="34" charset="0"/>
            </a:endParaRPr>
          </a:p>
        </p:txBody>
      </p:sp>
      <p:sp>
        <p:nvSpPr>
          <p:cNvPr id="5" name="Rectángulo 4">
            <a:extLst>
              <a:ext uri="{FF2B5EF4-FFF2-40B4-BE49-F238E27FC236}">
                <a16:creationId xmlns:a16="http://schemas.microsoft.com/office/drawing/2014/main" id="{261CD191-419D-4A89-92FD-60E8A534EDDF}"/>
              </a:ext>
            </a:extLst>
          </p:cNvPr>
          <p:cNvSpPr/>
          <p:nvPr/>
        </p:nvSpPr>
        <p:spPr>
          <a:xfrm>
            <a:off x="5873478" y="6305550"/>
            <a:ext cx="6096000" cy="523220"/>
          </a:xfrm>
          <a:prstGeom prst="rect">
            <a:avLst/>
          </a:prstGeom>
        </p:spPr>
        <p:txBody>
          <a:bodyPr>
            <a:spAutoFit/>
          </a:bodyPr>
          <a:lstStyle/>
          <a:p>
            <a:r>
              <a:rPr lang="es-ES" sz="1400" b="1" dirty="0">
                <a:latin typeface="Gill Sans MT" panose="020B0502020104020203" pitchFamily="34" charset="0"/>
                <a:ea typeface="Calibri" panose="020F0502020204030204" pitchFamily="34" charset="0"/>
              </a:rPr>
              <a:t>Fuente: </a:t>
            </a:r>
            <a:r>
              <a:rPr lang="es-ES" sz="1400" dirty="0">
                <a:latin typeface="Gill Sans MT" panose="020B0502020104020203" pitchFamily="34" charset="0"/>
                <a:ea typeface="Calibri" panose="020F0502020204030204" pitchFamily="34" charset="0"/>
              </a:rPr>
              <a:t>Áreas metropolitanas</a:t>
            </a:r>
            <a:br>
              <a:rPr lang="es-ES" sz="1400" dirty="0">
                <a:latin typeface="Gill Sans MT" panose="020B0502020104020203" pitchFamily="34" charset="0"/>
                <a:ea typeface="Calibri" panose="020F0502020204030204" pitchFamily="34" charset="0"/>
              </a:rPr>
            </a:br>
            <a:endParaRPr lang="es-CO" sz="1400" dirty="0">
              <a:latin typeface="Gill Sans MT" panose="020B0502020104020203" pitchFamily="34" charset="0"/>
            </a:endParaRPr>
          </a:p>
        </p:txBody>
      </p:sp>
      <p:sp>
        <p:nvSpPr>
          <p:cNvPr id="7" name="Rectángulo 6">
            <a:extLst>
              <a:ext uri="{FF2B5EF4-FFF2-40B4-BE49-F238E27FC236}">
                <a16:creationId xmlns:a16="http://schemas.microsoft.com/office/drawing/2014/main" id="{9BC12B09-BBF7-441B-AE67-808091DE634D}"/>
              </a:ext>
            </a:extLst>
          </p:cNvPr>
          <p:cNvSpPr/>
          <p:nvPr/>
        </p:nvSpPr>
        <p:spPr>
          <a:xfrm>
            <a:off x="698819" y="5834670"/>
            <a:ext cx="4659085" cy="523220"/>
          </a:xfrm>
          <a:prstGeom prst="rect">
            <a:avLst/>
          </a:prstGeom>
        </p:spPr>
        <p:txBody>
          <a:bodyPr wrap="square">
            <a:spAutoFit/>
          </a:bodyPr>
          <a:lstStyle/>
          <a:p>
            <a:r>
              <a:rPr lang="es-ES" sz="1400" b="1" dirty="0">
                <a:latin typeface="Gill Sans MT" panose="020B0502020104020203" pitchFamily="34" charset="0"/>
                <a:ea typeface="Calibri" panose="020F0502020204030204" pitchFamily="34" charset="0"/>
              </a:rPr>
              <a:t>Fuente: </a:t>
            </a:r>
            <a:r>
              <a:rPr lang="es-ES" sz="1400" dirty="0">
                <a:latin typeface="Gill Sans MT" panose="020B0502020104020203" pitchFamily="34" charset="0"/>
                <a:ea typeface="Calibri" panose="020F0502020204030204" pitchFamily="34" charset="0"/>
              </a:rPr>
              <a:t>Cálculos de los autores a partir de informes del </a:t>
            </a:r>
            <a:r>
              <a:rPr lang="es-ES" sz="1400" dirty="0" err="1">
                <a:latin typeface="Gill Sans MT" panose="020B0502020104020203" pitchFamily="34" charset="0"/>
                <a:ea typeface="Calibri" panose="020F0502020204030204" pitchFamily="34" charset="0"/>
              </a:rPr>
              <a:t>Amva</a:t>
            </a:r>
            <a:endParaRPr lang="es-CO" sz="1400" dirty="0">
              <a:latin typeface="Gill Sans MT" panose="020B0502020104020203" pitchFamily="34" charset="0"/>
            </a:endParaRPr>
          </a:p>
        </p:txBody>
      </p:sp>
    </p:spTree>
    <p:extLst>
      <p:ext uri="{BB962C8B-B14F-4D97-AF65-F5344CB8AC3E}">
        <p14:creationId xmlns:p14="http://schemas.microsoft.com/office/powerpoint/2010/main" val="3414756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D333473-E2AC-4ED9-BC27-43BFAA3FD6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204" y="1479694"/>
            <a:ext cx="5047796" cy="5010150"/>
          </a:xfrm>
          <a:prstGeom prst="rect">
            <a:avLst/>
          </a:prstGeom>
          <a:noFill/>
          <a:ln>
            <a:noFill/>
          </a:ln>
        </p:spPr>
      </p:pic>
      <p:sp>
        <p:nvSpPr>
          <p:cNvPr id="2" name="Rectángulo 1">
            <a:extLst>
              <a:ext uri="{FF2B5EF4-FFF2-40B4-BE49-F238E27FC236}">
                <a16:creationId xmlns:a16="http://schemas.microsoft.com/office/drawing/2014/main" id="{C04D4FC2-1F9D-45F6-9025-77EC7EAFC1ED}"/>
              </a:ext>
            </a:extLst>
          </p:cNvPr>
          <p:cNvSpPr/>
          <p:nvPr/>
        </p:nvSpPr>
        <p:spPr>
          <a:xfrm>
            <a:off x="6495333" y="3602632"/>
            <a:ext cx="5225145" cy="2031325"/>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rPr>
              <a:t>Es importante que 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consolide el proceso que permita que el Departamento de Antioquia le delegue al Área Metropolitana del Valle de Aburrá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las funciones catastrales. Habría cuatro razones para solicitar la delegación: eficiencia en el recaudo, necesidad de recursos, ordenamiento del territorio, planeación de la política social y factibilidad legal. </a:t>
            </a:r>
            <a:endParaRPr lang="es-CO" dirty="0">
              <a:latin typeface="Gill Sans MT" panose="020B0502020104020203" pitchFamily="34" charset="0"/>
            </a:endParaRPr>
          </a:p>
        </p:txBody>
      </p:sp>
      <p:sp>
        <p:nvSpPr>
          <p:cNvPr id="4" name="Rectángulo 3">
            <a:extLst>
              <a:ext uri="{FF2B5EF4-FFF2-40B4-BE49-F238E27FC236}">
                <a16:creationId xmlns:a16="http://schemas.microsoft.com/office/drawing/2014/main" id="{46D0B882-3D9F-4423-BC13-A68AEAACDB3D}"/>
              </a:ext>
            </a:extLst>
          </p:cNvPr>
          <p:cNvSpPr/>
          <p:nvPr/>
        </p:nvSpPr>
        <p:spPr>
          <a:xfrm>
            <a:off x="6495334" y="2192388"/>
            <a:ext cx="5225144" cy="1200329"/>
          </a:xfrm>
          <a:prstGeom prst="rect">
            <a:avLst/>
          </a:prstGeom>
        </p:spPr>
        <p:txBody>
          <a:bodyPr wrap="square">
            <a:spAutoFit/>
          </a:bodyPr>
          <a:lstStyle/>
          <a:p>
            <a:pPr algn="just">
              <a:spcAft>
                <a:spcPts val="0"/>
              </a:spcAft>
            </a:pPr>
            <a:r>
              <a:rPr lang="es-ES" dirty="0">
                <a:latin typeface="Gill Sans MT" panose="020B0502020104020203" pitchFamily="34" charset="0"/>
                <a:ea typeface="Calibri" panose="020F0502020204030204" pitchFamily="34" charset="0"/>
              </a:rPr>
              <a:t>El porcentaje de desactualización en el departamento de Antioquia es 56,5%. La actualización del catastro inmediatamente se reflejará en mayores recursos para 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El potencial es muy amplio.</a:t>
            </a:r>
            <a:endParaRPr lang="es-CO" dirty="0">
              <a:latin typeface="Gill Sans MT" panose="020B0502020104020203" pitchFamily="34" charset="0"/>
              <a:ea typeface="Calibri" panose="020F0502020204030204" pitchFamily="34" charset="0"/>
            </a:endParaRPr>
          </a:p>
        </p:txBody>
      </p:sp>
      <p:sp>
        <p:nvSpPr>
          <p:cNvPr id="8" name="Rectángulo 7"/>
          <p:cNvSpPr/>
          <p:nvPr/>
        </p:nvSpPr>
        <p:spPr>
          <a:xfrm>
            <a:off x="0" y="0"/>
            <a:ext cx="12192000" cy="536447"/>
          </a:xfrm>
          <a:prstGeom prst="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redondeado 8"/>
          <p:cNvSpPr/>
          <p:nvPr/>
        </p:nvSpPr>
        <p:spPr>
          <a:xfrm>
            <a:off x="2520846" y="262328"/>
            <a:ext cx="7150308" cy="584617"/>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BAAB4F1F-4EC2-4D51-8A6A-251F9399A2D5}"/>
              </a:ext>
            </a:extLst>
          </p:cNvPr>
          <p:cNvSpPr txBox="1"/>
          <p:nvPr/>
        </p:nvSpPr>
        <p:spPr>
          <a:xfrm>
            <a:off x="2877671" y="325318"/>
            <a:ext cx="6589058" cy="461665"/>
          </a:xfrm>
          <a:prstGeom prst="rect">
            <a:avLst/>
          </a:prstGeom>
          <a:noFill/>
        </p:spPr>
        <p:txBody>
          <a:bodyPr wrap="square" rtlCol="0">
            <a:spAutoFit/>
          </a:bodyPr>
          <a:lstStyle/>
          <a:p>
            <a:r>
              <a:rPr lang="es-CO" sz="2400" b="1" dirty="0">
                <a:solidFill>
                  <a:schemeClr val="bg1"/>
                </a:solidFill>
                <a:latin typeface="Gill Sans MT" panose="020B0502020104020203" pitchFamily="34" charset="0"/>
              </a:rPr>
              <a:t>ESTRUCTURA FISCAL Y PRESUPUESTAL</a:t>
            </a:r>
          </a:p>
        </p:txBody>
      </p:sp>
      <p:sp>
        <p:nvSpPr>
          <p:cNvPr id="3" name="Rectángulo 2">
            <a:extLst>
              <a:ext uri="{FF2B5EF4-FFF2-40B4-BE49-F238E27FC236}">
                <a16:creationId xmlns:a16="http://schemas.microsoft.com/office/drawing/2014/main" id="{E6841F4B-DD5C-45E2-A41F-FD43B80ABC32}"/>
              </a:ext>
            </a:extLst>
          </p:cNvPr>
          <p:cNvSpPr/>
          <p:nvPr/>
        </p:nvSpPr>
        <p:spPr>
          <a:xfrm>
            <a:off x="1311040" y="1109273"/>
            <a:ext cx="4331314" cy="338554"/>
          </a:xfrm>
          <a:prstGeom prst="rect">
            <a:avLst/>
          </a:prstGeom>
        </p:spPr>
        <p:txBody>
          <a:bodyPr wrap="none">
            <a:spAutoFit/>
          </a:bodyPr>
          <a:lstStyle/>
          <a:p>
            <a:r>
              <a:rPr lang="es-ES" sz="1600" b="1" dirty="0">
                <a:latin typeface="Gill Sans MT" panose="020B0502020104020203" pitchFamily="34" charset="0"/>
                <a:ea typeface="Calibri" panose="020F0502020204030204" pitchFamily="34" charset="0"/>
              </a:rPr>
              <a:t>Situación catastral del país a enero de 2017</a:t>
            </a:r>
            <a:endParaRPr lang="es-CO" sz="1600" b="1" dirty="0">
              <a:latin typeface="Gill Sans MT" panose="020B0502020104020203" pitchFamily="34" charset="0"/>
            </a:endParaRPr>
          </a:p>
        </p:txBody>
      </p:sp>
      <p:sp>
        <p:nvSpPr>
          <p:cNvPr id="5" name="Rectángulo 4">
            <a:extLst>
              <a:ext uri="{FF2B5EF4-FFF2-40B4-BE49-F238E27FC236}">
                <a16:creationId xmlns:a16="http://schemas.microsoft.com/office/drawing/2014/main" id="{4EA1C0AD-6727-4922-B1F5-73FE5F1206F9}"/>
              </a:ext>
            </a:extLst>
          </p:cNvPr>
          <p:cNvSpPr/>
          <p:nvPr/>
        </p:nvSpPr>
        <p:spPr>
          <a:xfrm>
            <a:off x="949486" y="6287895"/>
            <a:ext cx="3242106" cy="307777"/>
          </a:xfrm>
          <a:prstGeom prst="rect">
            <a:avLst/>
          </a:prstGeom>
        </p:spPr>
        <p:txBody>
          <a:bodyPr wrap="none">
            <a:spAutoFit/>
          </a:bodyPr>
          <a:lstStyle/>
          <a:p>
            <a:r>
              <a:rPr lang="es-ES" sz="1400" b="1" dirty="0">
                <a:latin typeface="Gill Sans MT" panose="020B0502020104020203" pitchFamily="34" charset="0"/>
                <a:ea typeface="Calibri" panose="020F0502020204030204" pitchFamily="34" charset="0"/>
              </a:rPr>
              <a:t>Fuente: </a:t>
            </a:r>
            <a:r>
              <a:rPr lang="es-ES" sz="1400" dirty="0">
                <a:latin typeface="Gill Sans MT" panose="020B0502020104020203" pitchFamily="34" charset="0"/>
                <a:ea typeface="Calibri" panose="020F0502020204030204" pitchFamily="34" charset="0"/>
              </a:rPr>
              <a:t>DNP (2017, p. 8) a partir del </a:t>
            </a:r>
            <a:r>
              <a:rPr lang="es-ES" sz="1400" dirty="0" err="1">
                <a:latin typeface="Gill Sans MT" panose="020B0502020104020203" pitchFamily="34" charset="0"/>
                <a:ea typeface="Calibri" panose="020F0502020204030204" pitchFamily="34" charset="0"/>
              </a:rPr>
              <a:t>Igac</a:t>
            </a:r>
            <a:endParaRPr lang="es-CO" sz="1400" dirty="0">
              <a:latin typeface="Gill Sans MT" panose="020B0502020104020203" pitchFamily="34" charset="0"/>
            </a:endParaRPr>
          </a:p>
        </p:txBody>
      </p:sp>
    </p:spTree>
    <p:extLst>
      <p:ext uri="{BB962C8B-B14F-4D97-AF65-F5344CB8AC3E}">
        <p14:creationId xmlns:p14="http://schemas.microsoft.com/office/powerpoint/2010/main" val="1165009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A346250-261A-4318-8A8D-37AFC4A6AB4C}"/>
              </a:ext>
            </a:extLst>
          </p:cNvPr>
          <p:cNvPicPr/>
          <p:nvPr/>
        </p:nvPicPr>
        <p:blipFill>
          <a:blip r:embed="rId2"/>
          <a:stretch>
            <a:fillRect/>
          </a:stretch>
        </p:blipFill>
        <p:spPr>
          <a:xfrm>
            <a:off x="1509963" y="1536581"/>
            <a:ext cx="2923674" cy="2803357"/>
          </a:xfrm>
          <a:prstGeom prst="rect">
            <a:avLst/>
          </a:prstGeom>
        </p:spPr>
      </p:pic>
      <p:pic>
        <p:nvPicPr>
          <p:cNvPr id="8" name="Imagen 7">
            <a:extLst>
              <a:ext uri="{FF2B5EF4-FFF2-40B4-BE49-F238E27FC236}">
                <a16:creationId xmlns:a16="http://schemas.microsoft.com/office/drawing/2014/main" id="{CEAE0A66-D6A1-4EA3-B5D3-E955A746BA3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899" y="1522933"/>
            <a:ext cx="5958908" cy="3171825"/>
          </a:xfrm>
          <a:prstGeom prst="rect">
            <a:avLst/>
          </a:prstGeom>
          <a:noFill/>
          <a:ln>
            <a:noFill/>
          </a:ln>
        </p:spPr>
      </p:pic>
      <p:sp>
        <p:nvSpPr>
          <p:cNvPr id="3" name="Rectángulo 2">
            <a:extLst>
              <a:ext uri="{FF2B5EF4-FFF2-40B4-BE49-F238E27FC236}">
                <a16:creationId xmlns:a16="http://schemas.microsoft.com/office/drawing/2014/main" id="{1B2A8F9B-6078-4D79-97ED-8A8BDFD4131B}"/>
              </a:ext>
            </a:extLst>
          </p:cNvPr>
          <p:cNvSpPr/>
          <p:nvPr/>
        </p:nvSpPr>
        <p:spPr>
          <a:xfrm>
            <a:off x="1509963" y="4708406"/>
            <a:ext cx="9324473" cy="1754326"/>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rPr>
              <a:t>El análisis detallados de los ingresos de cada uno de los municipios que integran 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muestra que no se le ha dado muy poca importancia a los recursos provenientes de fuentes diferentes al predial y al ICA. Y, con excepción de Medellín, la valorización no es una fuente de ingresos relevante. Estos hechos indican que los municipios del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tienen un amplio margen para aumentar sus recursos propios. Las posibilidades financieras del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están íntimamente ligadas a las de los municipios que la integran.</a:t>
            </a:r>
            <a:endParaRPr lang="es-CO" dirty="0">
              <a:latin typeface="Gill Sans MT" panose="020B0502020104020203" pitchFamily="34" charset="0"/>
            </a:endParaRPr>
          </a:p>
        </p:txBody>
      </p:sp>
      <p:sp>
        <p:nvSpPr>
          <p:cNvPr id="7" name="Rectángulo 6"/>
          <p:cNvSpPr/>
          <p:nvPr/>
        </p:nvSpPr>
        <p:spPr>
          <a:xfrm>
            <a:off x="0" y="0"/>
            <a:ext cx="12192000" cy="536447"/>
          </a:xfrm>
          <a:prstGeom prst="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redondeado 8"/>
          <p:cNvSpPr/>
          <p:nvPr/>
        </p:nvSpPr>
        <p:spPr>
          <a:xfrm>
            <a:off x="2520846" y="262328"/>
            <a:ext cx="7150308" cy="584617"/>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BAAB4F1F-4EC2-4D51-8A6A-251F9399A2D5}"/>
              </a:ext>
            </a:extLst>
          </p:cNvPr>
          <p:cNvSpPr txBox="1"/>
          <p:nvPr/>
        </p:nvSpPr>
        <p:spPr>
          <a:xfrm>
            <a:off x="2877671" y="325318"/>
            <a:ext cx="6589058" cy="461665"/>
          </a:xfrm>
          <a:prstGeom prst="rect">
            <a:avLst/>
          </a:prstGeom>
          <a:noFill/>
        </p:spPr>
        <p:txBody>
          <a:bodyPr wrap="square" rtlCol="0">
            <a:spAutoFit/>
          </a:bodyPr>
          <a:lstStyle/>
          <a:p>
            <a:r>
              <a:rPr lang="es-CO" sz="2400" b="1" dirty="0">
                <a:solidFill>
                  <a:schemeClr val="bg1"/>
                </a:solidFill>
                <a:latin typeface="Gill Sans MT" panose="020B0502020104020203" pitchFamily="34" charset="0"/>
              </a:rPr>
              <a:t>ESTRUCTURA FISCAL Y PRESUPUESTAL</a:t>
            </a:r>
          </a:p>
        </p:txBody>
      </p:sp>
      <p:sp>
        <p:nvSpPr>
          <p:cNvPr id="2" name="Rectángulo 1">
            <a:extLst>
              <a:ext uri="{FF2B5EF4-FFF2-40B4-BE49-F238E27FC236}">
                <a16:creationId xmlns:a16="http://schemas.microsoft.com/office/drawing/2014/main" id="{85EDF5F7-2E7A-45E6-9531-E746ACFDF073}"/>
              </a:ext>
            </a:extLst>
          </p:cNvPr>
          <p:cNvSpPr/>
          <p:nvPr/>
        </p:nvSpPr>
        <p:spPr>
          <a:xfrm>
            <a:off x="696037" y="1105144"/>
            <a:ext cx="4733270" cy="523220"/>
          </a:xfrm>
          <a:prstGeom prst="rect">
            <a:avLst/>
          </a:prstGeom>
        </p:spPr>
        <p:txBody>
          <a:bodyPr wrap="square">
            <a:spAutoFit/>
          </a:bodyPr>
          <a:lstStyle/>
          <a:p>
            <a:pPr algn="ctr"/>
            <a:r>
              <a:rPr lang="es-ES" sz="1400" b="1" dirty="0">
                <a:latin typeface="Gill Sans MT" panose="020B0502020104020203" pitchFamily="34" charset="0"/>
                <a:ea typeface="Calibri" panose="020F0502020204030204" pitchFamily="34" charset="0"/>
              </a:rPr>
              <a:t>Comparación del predial de municipios del </a:t>
            </a:r>
            <a:r>
              <a:rPr lang="es-ES" sz="1400" b="1" dirty="0" err="1">
                <a:latin typeface="Gill Sans MT" panose="020B0502020104020203" pitchFamily="34" charset="0"/>
                <a:ea typeface="Calibri" panose="020F0502020204030204" pitchFamily="34" charset="0"/>
              </a:rPr>
              <a:t>Amva</a:t>
            </a:r>
            <a:r>
              <a:rPr lang="es-ES" sz="1400" b="1" dirty="0">
                <a:latin typeface="Gill Sans MT" panose="020B0502020104020203" pitchFamily="34" charset="0"/>
                <a:ea typeface="Calibri" panose="020F0502020204030204" pitchFamily="34" charset="0"/>
              </a:rPr>
              <a:t> y Bogotá (2013-2014). </a:t>
            </a:r>
            <a:r>
              <a:rPr lang="es-ES" sz="1400" i="1" dirty="0">
                <a:latin typeface="Gill Sans MT" panose="020B0502020104020203" pitchFamily="34" charset="0"/>
                <a:ea typeface="Calibri" panose="020F0502020204030204" pitchFamily="34" charset="0"/>
              </a:rPr>
              <a:t>Millones de pesos y participación.</a:t>
            </a:r>
            <a:endParaRPr lang="es-CO" sz="1400" i="1" dirty="0">
              <a:latin typeface="Gill Sans MT" panose="020B0502020104020203" pitchFamily="34" charset="0"/>
            </a:endParaRPr>
          </a:p>
        </p:txBody>
      </p:sp>
      <p:sp>
        <p:nvSpPr>
          <p:cNvPr id="4" name="Rectángulo 3">
            <a:extLst>
              <a:ext uri="{FF2B5EF4-FFF2-40B4-BE49-F238E27FC236}">
                <a16:creationId xmlns:a16="http://schemas.microsoft.com/office/drawing/2014/main" id="{138E25D7-EEB2-4456-AB9E-50F112150A07}"/>
              </a:ext>
            </a:extLst>
          </p:cNvPr>
          <p:cNvSpPr/>
          <p:nvPr/>
        </p:nvSpPr>
        <p:spPr>
          <a:xfrm>
            <a:off x="1348407" y="4308424"/>
            <a:ext cx="3346172" cy="307777"/>
          </a:xfrm>
          <a:prstGeom prst="rect">
            <a:avLst/>
          </a:prstGeom>
        </p:spPr>
        <p:txBody>
          <a:bodyPr wrap="none">
            <a:spAutoFit/>
          </a:bodyPr>
          <a:lstStyle/>
          <a:p>
            <a:r>
              <a:rPr lang="es-ES" sz="1400" b="1" dirty="0">
                <a:latin typeface="Gill Sans MT" panose="020B0502020104020203" pitchFamily="34" charset="0"/>
                <a:ea typeface="Calibri" panose="020F0502020204030204" pitchFamily="34" charset="0"/>
              </a:rPr>
              <a:t>Fuente: </a:t>
            </a:r>
            <a:r>
              <a:rPr lang="es-ES" sz="1400" dirty="0">
                <a:latin typeface="Gill Sans MT" panose="020B0502020104020203" pitchFamily="34" charset="0"/>
                <a:ea typeface="Calibri" panose="020F0502020204030204" pitchFamily="34" charset="0"/>
              </a:rPr>
              <a:t>Cálculos propios a partir del DNP</a:t>
            </a:r>
            <a:endParaRPr lang="es-CO" sz="1400" dirty="0">
              <a:latin typeface="Gill Sans MT" panose="020B0502020104020203" pitchFamily="34" charset="0"/>
            </a:endParaRPr>
          </a:p>
        </p:txBody>
      </p:sp>
      <p:sp>
        <p:nvSpPr>
          <p:cNvPr id="5" name="Rectángulo 4">
            <a:extLst>
              <a:ext uri="{FF2B5EF4-FFF2-40B4-BE49-F238E27FC236}">
                <a16:creationId xmlns:a16="http://schemas.microsoft.com/office/drawing/2014/main" id="{17789810-E332-4129-9745-5BEF678A9DCC}"/>
              </a:ext>
            </a:extLst>
          </p:cNvPr>
          <p:cNvSpPr/>
          <p:nvPr/>
        </p:nvSpPr>
        <p:spPr>
          <a:xfrm>
            <a:off x="5429001" y="1152000"/>
            <a:ext cx="6096000" cy="523220"/>
          </a:xfrm>
          <a:prstGeom prst="rect">
            <a:avLst/>
          </a:prstGeom>
        </p:spPr>
        <p:txBody>
          <a:bodyPr>
            <a:spAutoFit/>
          </a:bodyPr>
          <a:lstStyle/>
          <a:p>
            <a:pPr algn="ctr"/>
            <a:r>
              <a:rPr lang="es-ES" sz="1400" b="1" dirty="0">
                <a:latin typeface="Gill Sans MT" panose="020B0502020104020203" pitchFamily="34" charset="0"/>
                <a:ea typeface="Calibri" panose="020F0502020204030204" pitchFamily="34" charset="0"/>
              </a:rPr>
              <a:t>Esfuerzo fiscal propio, municipios del </a:t>
            </a:r>
            <a:r>
              <a:rPr lang="es-ES" sz="1400" b="1" dirty="0" err="1">
                <a:latin typeface="Gill Sans MT" panose="020B0502020104020203" pitchFamily="34" charset="0"/>
                <a:ea typeface="Calibri" panose="020F0502020204030204" pitchFamily="34" charset="0"/>
              </a:rPr>
              <a:t>Amva</a:t>
            </a:r>
            <a:r>
              <a:rPr lang="es-ES" sz="1400" b="1" dirty="0">
                <a:latin typeface="Gill Sans MT" panose="020B0502020104020203" pitchFamily="34" charset="0"/>
                <a:ea typeface="Calibri" panose="020F0502020204030204" pitchFamily="34" charset="0"/>
              </a:rPr>
              <a:t> (2009-2017)</a:t>
            </a:r>
            <a:br>
              <a:rPr lang="es-ES" sz="1400" b="1" dirty="0">
                <a:latin typeface="Gill Sans MT" panose="020B0502020104020203" pitchFamily="34" charset="0"/>
                <a:ea typeface="Calibri" panose="020F0502020204030204" pitchFamily="34" charset="0"/>
              </a:rPr>
            </a:br>
            <a:endParaRPr lang="es-CO" sz="1400" b="1" dirty="0">
              <a:latin typeface="Gill Sans MT" panose="020B0502020104020203" pitchFamily="34" charset="0"/>
            </a:endParaRPr>
          </a:p>
        </p:txBody>
      </p:sp>
      <p:sp>
        <p:nvSpPr>
          <p:cNvPr id="11" name="Rectángulo 10">
            <a:extLst>
              <a:ext uri="{FF2B5EF4-FFF2-40B4-BE49-F238E27FC236}">
                <a16:creationId xmlns:a16="http://schemas.microsoft.com/office/drawing/2014/main" id="{259D7B15-EA3F-4945-A457-A94FF30C15CB}"/>
              </a:ext>
            </a:extLst>
          </p:cNvPr>
          <p:cNvSpPr/>
          <p:nvPr/>
        </p:nvSpPr>
        <p:spPr>
          <a:xfrm>
            <a:off x="6000464" y="4308424"/>
            <a:ext cx="6096000" cy="307777"/>
          </a:xfrm>
          <a:prstGeom prst="rect">
            <a:avLst/>
          </a:prstGeom>
        </p:spPr>
        <p:txBody>
          <a:bodyPr>
            <a:spAutoFit/>
          </a:bodyPr>
          <a:lstStyle/>
          <a:p>
            <a:r>
              <a:rPr lang="es-ES" sz="1400" b="1" dirty="0">
                <a:latin typeface="Gill Sans MT" panose="020B0502020104020203" pitchFamily="34" charset="0"/>
                <a:ea typeface="Calibri" panose="020F0502020204030204" pitchFamily="34" charset="0"/>
              </a:rPr>
              <a:t>Fuente: </a:t>
            </a:r>
            <a:r>
              <a:rPr lang="es-ES" sz="1400" dirty="0">
                <a:latin typeface="Gill Sans MT" panose="020B0502020104020203" pitchFamily="34" charset="0"/>
                <a:ea typeface="Calibri" panose="020F0502020204030204" pitchFamily="34" charset="0"/>
              </a:rPr>
              <a:t>Cálculos propios a partir de la información de Chip (2016)</a:t>
            </a:r>
            <a:endParaRPr lang="es-CO" sz="1400" dirty="0">
              <a:latin typeface="Gill Sans MT" panose="020B0502020104020203" pitchFamily="34" charset="0"/>
            </a:endParaRPr>
          </a:p>
        </p:txBody>
      </p:sp>
    </p:spTree>
    <p:extLst>
      <p:ext uri="{BB962C8B-B14F-4D97-AF65-F5344CB8AC3E}">
        <p14:creationId xmlns:p14="http://schemas.microsoft.com/office/powerpoint/2010/main" val="742140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uadroTexto 72">
            <a:extLst>
              <a:ext uri="{FF2B5EF4-FFF2-40B4-BE49-F238E27FC236}">
                <a16:creationId xmlns:a16="http://schemas.microsoft.com/office/drawing/2014/main" id="{23F017BF-820D-41C0-A060-87BF7B7B6949}"/>
              </a:ext>
            </a:extLst>
          </p:cNvPr>
          <p:cNvSpPr txBox="1"/>
          <p:nvPr/>
        </p:nvSpPr>
        <p:spPr>
          <a:xfrm>
            <a:off x="4661019" y="1663515"/>
            <a:ext cx="6560457" cy="430887"/>
          </a:xfrm>
          <a:prstGeom prst="rect">
            <a:avLst/>
          </a:prstGeom>
          <a:noFill/>
        </p:spPr>
        <p:txBody>
          <a:bodyPr wrap="square" rtlCol="0">
            <a:spAutoFit/>
          </a:bodyPr>
          <a:lstStyle/>
          <a:p>
            <a:r>
              <a:rPr lang="es-CO" sz="2200" dirty="0">
                <a:latin typeface="Gill Sans MT" panose="020B0502020104020203" pitchFamily="34" charset="0"/>
              </a:rPr>
              <a:t>CAPACIDAD DE PAGO</a:t>
            </a:r>
          </a:p>
        </p:txBody>
      </p:sp>
      <p:pic>
        <p:nvPicPr>
          <p:cNvPr id="9" name="Imagen 8">
            <a:extLst>
              <a:ext uri="{FF2B5EF4-FFF2-40B4-BE49-F238E27FC236}">
                <a16:creationId xmlns:a16="http://schemas.microsoft.com/office/drawing/2014/main" id="{B6EA1E9C-A643-4021-9908-3F0C991225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87" y="2985629"/>
            <a:ext cx="5612765" cy="1351915"/>
          </a:xfrm>
          <a:prstGeom prst="rect">
            <a:avLst/>
          </a:prstGeom>
          <a:noFill/>
          <a:ln>
            <a:noFill/>
          </a:ln>
        </p:spPr>
      </p:pic>
      <p:sp>
        <p:nvSpPr>
          <p:cNvPr id="2" name="Rectángulo 1">
            <a:extLst>
              <a:ext uri="{FF2B5EF4-FFF2-40B4-BE49-F238E27FC236}">
                <a16:creationId xmlns:a16="http://schemas.microsoft.com/office/drawing/2014/main" id="{524AABA0-3E24-471A-9644-F3666FB819C0}"/>
              </a:ext>
            </a:extLst>
          </p:cNvPr>
          <p:cNvSpPr/>
          <p:nvPr/>
        </p:nvSpPr>
        <p:spPr>
          <a:xfrm>
            <a:off x="6095999" y="3221470"/>
            <a:ext cx="5410221" cy="2308324"/>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rPr>
              <a:t>Las cifras correspondientes a la sostenibilidad financiera y la capacidad de pago muestran que 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tienen margen para aumentar el crédito. Si se tienen como referencia los semáforos, 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puede apalancar recursos que le permitan realizar inversiones estratégicas que sean prioritarias para 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Hasta ahora se ha hecho poco uso del margen de endeudamiento.</a:t>
            </a:r>
            <a:endParaRPr lang="es-CO"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F43C0207-4C0F-40D7-A69E-113B4292185A}"/>
                  </a:ext>
                </a:extLst>
              </p:cNvPr>
              <p:cNvSpPr/>
              <p:nvPr/>
            </p:nvSpPr>
            <p:spPr>
              <a:xfrm>
                <a:off x="1118435" y="4557871"/>
                <a:ext cx="1128175" cy="1166730"/>
              </a:xfrm>
              <a:prstGeom prst="rect">
                <a:avLst/>
              </a:prstGeom>
            </p:spPr>
            <p:txBody>
              <a:bodyPr wrap="square">
                <a:spAutoFit/>
              </a:bodyPr>
              <a:lstStyle/>
              <a:p>
                <a:pPr>
                  <a:spcAft>
                    <a:spcPts val="0"/>
                  </a:spcAft>
                </a:pPr>
                <a:r>
                  <a:rPr lang="es-ES" dirty="0">
                    <a:latin typeface="Times New Roman" panose="02020603050405020304" pitchFamily="18" charset="0"/>
                    <a:ea typeface="Calibri" panose="020F0502020204030204" pitchFamily="34" charset="0"/>
                  </a:rPr>
                  <a:t> </a:t>
                </a:r>
                <a:endParaRPr lang="es-CO" dirty="0">
                  <a:latin typeface="Times New Roman" panose="02020603050405020304" pitchFamily="18" charset="0"/>
                  <a:ea typeface="Calibri" panose="020F0502020204030204" pitchFamily="34" charset="0"/>
                </a:endParaRPr>
              </a:p>
              <a:p>
                <a:pPr>
                  <a:spcAft>
                    <a:spcPts val="0"/>
                  </a:spcAft>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libri" panose="020F0502020204030204" pitchFamily="34" charset="0"/>
                        </a:rPr>
                        <m:t>𝑆𝐹</m:t>
                      </m:r>
                      <m:r>
                        <a:rPr lang="es-ES" i="1">
                          <a:latin typeface="Cambria Math" panose="02040503050406030204" pitchFamily="18" charset="0"/>
                          <a:ea typeface="Calibri" panose="020F0502020204030204" pitchFamily="34" charset="0"/>
                        </a:rPr>
                        <m:t>= </m:t>
                      </m:r>
                      <m:f>
                        <m:fPr>
                          <m:ctrlPr>
                            <a:rPr lang="es-CO" i="1">
                              <a:latin typeface="Cambria Math" panose="02040503050406030204" pitchFamily="18" charset="0"/>
                              <a:ea typeface="Calibri" panose="020F0502020204030204" pitchFamily="34" charset="0"/>
                            </a:rPr>
                          </m:ctrlPr>
                        </m:fPr>
                        <m:num>
                          <m:r>
                            <a:rPr lang="es-ES" i="1">
                              <a:latin typeface="Cambria Math" panose="02040503050406030204" pitchFamily="18" charset="0"/>
                              <a:ea typeface="Calibri" panose="020F0502020204030204" pitchFamily="34" charset="0"/>
                            </a:rPr>
                            <m:t>𝑆𝐷</m:t>
                          </m:r>
                        </m:num>
                        <m:den>
                          <m:r>
                            <a:rPr lang="es-ES" i="1">
                              <a:latin typeface="Cambria Math" panose="02040503050406030204" pitchFamily="18" charset="0"/>
                              <a:ea typeface="Calibri" panose="020F0502020204030204" pitchFamily="34" charset="0"/>
                            </a:rPr>
                            <m:t>𝑌𝐶</m:t>
                          </m:r>
                        </m:den>
                      </m:f>
                    </m:oMath>
                  </m:oMathPara>
                </a14:m>
                <a:endParaRPr lang="es-CO" dirty="0">
                  <a:latin typeface="Times New Roman" panose="02020603050405020304" pitchFamily="18" charset="0"/>
                  <a:ea typeface="Calibri" panose="020F0502020204030204" pitchFamily="34" charset="0"/>
                </a:endParaRPr>
              </a:p>
              <a:p>
                <a:pPr>
                  <a:spcAft>
                    <a:spcPts val="0"/>
                  </a:spcAft>
                </a:pPr>
                <a:r>
                  <a:rPr lang="es-ES" dirty="0">
                    <a:latin typeface="Times New Roman" panose="02020603050405020304" pitchFamily="18" charset="0"/>
                    <a:ea typeface="Calibri" panose="020F0502020204030204" pitchFamily="34" charset="0"/>
                  </a:rPr>
                  <a:t> </a:t>
                </a:r>
                <a:endParaRPr lang="es-CO" dirty="0">
                  <a:latin typeface="Times New Roman" panose="02020603050405020304" pitchFamily="18" charset="0"/>
                  <a:ea typeface="Calibri" panose="020F0502020204030204" pitchFamily="34" charset="0"/>
                </a:endParaRPr>
              </a:p>
            </p:txBody>
          </p:sp>
        </mc:Choice>
        <mc:Fallback xmlns="">
          <p:sp>
            <p:nvSpPr>
              <p:cNvPr id="4" name="Rectángulo 3">
                <a:extLst>
                  <a:ext uri="{FF2B5EF4-FFF2-40B4-BE49-F238E27FC236}">
                    <a16:creationId xmlns:a16="http://schemas.microsoft.com/office/drawing/2014/main" id="{F43C0207-4C0F-40D7-A69E-113B4292185A}"/>
                  </a:ext>
                </a:extLst>
              </p:cNvPr>
              <p:cNvSpPr>
                <a:spLocks noRot="1" noChangeAspect="1" noMove="1" noResize="1" noEditPoints="1" noAdjustHandles="1" noChangeArrowheads="1" noChangeShapeType="1" noTextEdit="1"/>
              </p:cNvSpPr>
              <p:nvPr/>
            </p:nvSpPr>
            <p:spPr>
              <a:xfrm>
                <a:off x="1118435" y="4557871"/>
                <a:ext cx="1128175" cy="1166730"/>
              </a:xfrm>
              <a:prstGeom prst="rect">
                <a:avLst/>
              </a:prstGeom>
              <a:blipFill>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CF246930-5E0F-4F19-B21F-EA39E70B5730}"/>
                  </a:ext>
                </a:extLst>
              </p:cNvPr>
              <p:cNvSpPr/>
              <p:nvPr/>
            </p:nvSpPr>
            <p:spPr>
              <a:xfrm>
                <a:off x="3135273" y="4835768"/>
                <a:ext cx="118340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smtClean="0">
                          <a:latin typeface="Cambria Math" panose="02040503050406030204" pitchFamily="18" charset="0"/>
                        </a:rPr>
                        <m:t>𝐶𝑃</m:t>
                      </m:r>
                      <m:r>
                        <a:rPr lang="es-CO" i="0">
                          <a:latin typeface="Cambria Math" panose="02040503050406030204" pitchFamily="18" charset="0"/>
                        </a:rPr>
                        <m:t>= </m:t>
                      </m:r>
                      <m:f>
                        <m:fPr>
                          <m:ctrlPr>
                            <a:rPr lang="es-CO" i="1">
                              <a:latin typeface="Cambria Math" panose="02040503050406030204" pitchFamily="18" charset="0"/>
                            </a:rPr>
                          </m:ctrlPr>
                        </m:fPr>
                        <m:num>
                          <m:r>
                            <a:rPr lang="es-CO" i="1">
                              <a:latin typeface="Cambria Math" panose="02040503050406030204" pitchFamily="18" charset="0"/>
                            </a:rPr>
                            <m:t>𝐼𝐷</m:t>
                          </m:r>
                        </m:num>
                        <m:den>
                          <m:r>
                            <a:rPr lang="es-CO" i="1">
                              <a:latin typeface="Cambria Math" panose="02040503050406030204" pitchFamily="18" charset="0"/>
                            </a:rPr>
                            <m:t>𝐴𝑂</m:t>
                          </m:r>
                        </m:den>
                      </m:f>
                    </m:oMath>
                  </m:oMathPara>
                </a14:m>
                <a:endParaRPr lang="es-CO" dirty="0"/>
              </a:p>
            </p:txBody>
          </p:sp>
        </mc:Choice>
        <mc:Fallback xmlns="">
          <p:sp>
            <p:nvSpPr>
              <p:cNvPr id="5" name="Rectángulo 4">
                <a:extLst>
                  <a:ext uri="{FF2B5EF4-FFF2-40B4-BE49-F238E27FC236}">
                    <a16:creationId xmlns:a16="http://schemas.microsoft.com/office/drawing/2014/main" id="{CF246930-5E0F-4F19-B21F-EA39E70B5730}"/>
                  </a:ext>
                </a:extLst>
              </p:cNvPr>
              <p:cNvSpPr>
                <a:spLocks noRot="1" noChangeAspect="1" noMove="1" noResize="1" noEditPoints="1" noAdjustHandles="1" noChangeArrowheads="1" noChangeShapeType="1" noTextEdit="1"/>
              </p:cNvSpPr>
              <p:nvPr/>
            </p:nvSpPr>
            <p:spPr>
              <a:xfrm>
                <a:off x="3135273" y="4835768"/>
                <a:ext cx="1183401" cy="610936"/>
              </a:xfrm>
              <a:prstGeom prst="rect">
                <a:avLst/>
              </a:prstGeom>
              <a:blipFill>
                <a:blip r:embed="rId4"/>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3AF8CFED-6014-49D3-8978-8DF380A79839}"/>
                  </a:ext>
                </a:extLst>
              </p:cNvPr>
              <p:cNvSpPr/>
              <p:nvPr/>
            </p:nvSpPr>
            <p:spPr>
              <a:xfrm>
                <a:off x="2246610" y="5801559"/>
                <a:ext cx="1189685"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smtClean="0">
                          <a:latin typeface="Cambria Math" panose="02040503050406030204" pitchFamily="18" charset="0"/>
                        </a:rPr>
                        <m:t>𝑅𝐺</m:t>
                      </m:r>
                      <m:r>
                        <a:rPr lang="es-CO" i="0">
                          <a:latin typeface="Cambria Math" panose="02040503050406030204" pitchFamily="18" charset="0"/>
                        </a:rPr>
                        <m:t>= </m:t>
                      </m:r>
                      <m:f>
                        <m:fPr>
                          <m:ctrlPr>
                            <a:rPr lang="es-CO" i="1">
                              <a:latin typeface="Cambria Math" panose="02040503050406030204" pitchFamily="18" charset="0"/>
                            </a:rPr>
                          </m:ctrlPr>
                        </m:fPr>
                        <m:num>
                          <m:r>
                            <a:rPr lang="es-CO" i="1">
                              <a:latin typeface="Cambria Math" panose="02040503050406030204" pitchFamily="18" charset="0"/>
                            </a:rPr>
                            <m:t>𝐺𝐹</m:t>
                          </m:r>
                        </m:num>
                        <m:den>
                          <m:r>
                            <a:rPr lang="es-CO" i="1">
                              <a:latin typeface="Cambria Math" panose="02040503050406030204" pitchFamily="18" charset="0"/>
                            </a:rPr>
                            <m:t>𝑌𝐶</m:t>
                          </m:r>
                        </m:den>
                      </m:f>
                    </m:oMath>
                  </m:oMathPara>
                </a14:m>
                <a:endParaRPr lang="es-CO" dirty="0"/>
              </a:p>
            </p:txBody>
          </p:sp>
        </mc:Choice>
        <mc:Fallback xmlns="">
          <p:sp>
            <p:nvSpPr>
              <p:cNvPr id="10" name="Rectángulo 9">
                <a:extLst>
                  <a:ext uri="{FF2B5EF4-FFF2-40B4-BE49-F238E27FC236}">
                    <a16:creationId xmlns:a16="http://schemas.microsoft.com/office/drawing/2014/main" id="{3AF8CFED-6014-49D3-8978-8DF380A79839}"/>
                  </a:ext>
                </a:extLst>
              </p:cNvPr>
              <p:cNvSpPr>
                <a:spLocks noRot="1" noChangeAspect="1" noMove="1" noResize="1" noEditPoints="1" noAdjustHandles="1" noChangeArrowheads="1" noChangeShapeType="1" noTextEdit="1"/>
              </p:cNvSpPr>
              <p:nvPr/>
            </p:nvSpPr>
            <p:spPr>
              <a:xfrm>
                <a:off x="2246610" y="5801559"/>
                <a:ext cx="1189685" cy="612732"/>
              </a:xfrm>
              <a:prstGeom prst="rect">
                <a:avLst/>
              </a:prstGeom>
              <a:blipFill>
                <a:blip r:embed="rId5"/>
                <a:stretch>
                  <a:fillRect/>
                </a:stretch>
              </a:blipFill>
            </p:spPr>
            <p:txBody>
              <a:bodyPr/>
              <a:lstStyle/>
              <a:p>
                <a:r>
                  <a:rPr lang="es-CO">
                    <a:noFill/>
                  </a:rPr>
                  <a:t> </a:t>
                </a:r>
              </a:p>
            </p:txBody>
          </p:sp>
        </mc:Fallback>
      </mc:AlternateContent>
      <p:sp>
        <p:nvSpPr>
          <p:cNvPr id="8" name="Rectángulo 7"/>
          <p:cNvSpPr/>
          <p:nvPr/>
        </p:nvSpPr>
        <p:spPr>
          <a:xfrm>
            <a:off x="0" y="0"/>
            <a:ext cx="12192000" cy="536447"/>
          </a:xfrm>
          <a:prstGeom prst="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redondeado 10"/>
          <p:cNvSpPr/>
          <p:nvPr/>
        </p:nvSpPr>
        <p:spPr>
          <a:xfrm>
            <a:off x="2520846" y="262328"/>
            <a:ext cx="7150308" cy="584617"/>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BAAB4F1F-4EC2-4D51-8A6A-251F9399A2D5}"/>
              </a:ext>
            </a:extLst>
          </p:cNvPr>
          <p:cNvSpPr txBox="1"/>
          <p:nvPr/>
        </p:nvSpPr>
        <p:spPr>
          <a:xfrm>
            <a:off x="2877671" y="325318"/>
            <a:ext cx="6589058" cy="461665"/>
          </a:xfrm>
          <a:prstGeom prst="rect">
            <a:avLst/>
          </a:prstGeom>
          <a:noFill/>
        </p:spPr>
        <p:txBody>
          <a:bodyPr wrap="square" rtlCol="0">
            <a:spAutoFit/>
          </a:bodyPr>
          <a:lstStyle/>
          <a:p>
            <a:r>
              <a:rPr lang="es-CO" sz="2400" b="1" dirty="0">
                <a:solidFill>
                  <a:schemeClr val="bg1"/>
                </a:solidFill>
                <a:latin typeface="Gill Sans MT" panose="020B0502020104020203" pitchFamily="34" charset="0"/>
              </a:rPr>
              <a:t>ESTRUCTURA FISCAL Y PRESUPUESTAL</a:t>
            </a:r>
          </a:p>
        </p:txBody>
      </p:sp>
      <p:sp>
        <p:nvSpPr>
          <p:cNvPr id="13" name="CuadroTexto 12"/>
          <p:cNvSpPr txBox="1"/>
          <p:nvPr/>
        </p:nvSpPr>
        <p:spPr>
          <a:xfrm flipH="1">
            <a:off x="5572626" y="1070375"/>
            <a:ext cx="1046747" cy="707886"/>
          </a:xfrm>
          <a:prstGeom prst="rect">
            <a:avLst/>
          </a:prstGeom>
          <a:noFill/>
        </p:spPr>
        <p:txBody>
          <a:bodyPr wrap="square" rtlCol="0">
            <a:spAutoFit/>
          </a:bodyPr>
          <a:lstStyle/>
          <a:p>
            <a:r>
              <a:rPr lang="es-CO" sz="4000" b="1" dirty="0">
                <a:solidFill>
                  <a:srgbClr val="002060"/>
                </a:solidFill>
                <a:latin typeface="Gill Sans MT" panose="020B0502020104020203" pitchFamily="34" charset="0"/>
              </a:rPr>
              <a:t>2.2.</a:t>
            </a:r>
          </a:p>
        </p:txBody>
      </p:sp>
      <p:sp>
        <p:nvSpPr>
          <p:cNvPr id="3" name="Rectángulo 2">
            <a:extLst>
              <a:ext uri="{FF2B5EF4-FFF2-40B4-BE49-F238E27FC236}">
                <a16:creationId xmlns:a16="http://schemas.microsoft.com/office/drawing/2014/main" id="{EF64BD34-0936-4FC5-8DD6-4741947C7A41}"/>
              </a:ext>
            </a:extLst>
          </p:cNvPr>
          <p:cNvSpPr/>
          <p:nvPr/>
        </p:nvSpPr>
        <p:spPr>
          <a:xfrm>
            <a:off x="755176" y="2213156"/>
            <a:ext cx="4042319" cy="954107"/>
          </a:xfrm>
          <a:prstGeom prst="rect">
            <a:avLst/>
          </a:prstGeom>
        </p:spPr>
        <p:txBody>
          <a:bodyPr wrap="square">
            <a:spAutoFit/>
          </a:bodyPr>
          <a:lstStyle/>
          <a:p>
            <a:pPr algn="ctr"/>
            <a:r>
              <a:rPr lang="es-ES" sz="1400" b="1" dirty="0">
                <a:latin typeface="Gill Sans MT" panose="020B0502020104020203" pitchFamily="34" charset="0"/>
                <a:ea typeface="Calibri" panose="020F0502020204030204" pitchFamily="34" charset="0"/>
              </a:rPr>
              <a:t>Los indicadores </a:t>
            </a:r>
            <a:r>
              <a:rPr lang="es-ES" sz="1400" b="1" i="1" dirty="0">
                <a:latin typeface="Gill Sans MT" panose="020B0502020104020203" pitchFamily="34" charset="0"/>
                <a:ea typeface="Calibri" panose="020F0502020204030204" pitchFamily="34" charset="0"/>
              </a:rPr>
              <a:t>sostenibilidad financiera (SF), capacidad de pago (CP) y racionalidad del gasto (RG)</a:t>
            </a:r>
            <a:r>
              <a:rPr lang="es-ES" sz="1400" b="1" dirty="0">
                <a:latin typeface="Gill Sans MT" panose="020B0502020104020203" pitchFamily="34" charset="0"/>
                <a:ea typeface="Calibri" panose="020F0502020204030204" pitchFamily="34" charset="0"/>
              </a:rPr>
              <a:t> del </a:t>
            </a:r>
            <a:r>
              <a:rPr lang="es-ES" sz="1400" b="1" dirty="0" err="1">
                <a:latin typeface="Gill Sans MT" panose="020B0502020104020203" pitchFamily="34" charset="0"/>
                <a:ea typeface="Calibri" panose="020F0502020204030204" pitchFamily="34" charset="0"/>
              </a:rPr>
              <a:t>Amva</a:t>
            </a:r>
            <a:r>
              <a:rPr lang="es-ES" sz="1400" b="1" dirty="0">
                <a:latin typeface="Gill Sans MT" panose="020B0502020104020203" pitchFamily="34" charset="0"/>
                <a:ea typeface="Calibri" panose="020F0502020204030204" pitchFamily="34" charset="0"/>
              </a:rPr>
              <a:t> (2010-2017)</a:t>
            </a:r>
            <a:br>
              <a:rPr lang="es-ES" sz="1400" b="1" dirty="0">
                <a:latin typeface="Gill Sans MT" panose="020B0502020104020203" pitchFamily="34" charset="0"/>
                <a:ea typeface="Calibri" panose="020F0502020204030204" pitchFamily="34" charset="0"/>
              </a:rPr>
            </a:br>
            <a:endParaRPr lang="es-CO" sz="1400" b="1" dirty="0">
              <a:latin typeface="Gill Sans MT" panose="020B0502020104020203" pitchFamily="34" charset="0"/>
            </a:endParaRPr>
          </a:p>
        </p:txBody>
      </p:sp>
      <p:sp>
        <p:nvSpPr>
          <p:cNvPr id="6" name="Rectángulo 5">
            <a:extLst>
              <a:ext uri="{FF2B5EF4-FFF2-40B4-BE49-F238E27FC236}">
                <a16:creationId xmlns:a16="http://schemas.microsoft.com/office/drawing/2014/main" id="{1A766698-0F08-4ED1-BC7F-D28995FBF51E}"/>
              </a:ext>
            </a:extLst>
          </p:cNvPr>
          <p:cNvSpPr/>
          <p:nvPr/>
        </p:nvSpPr>
        <p:spPr>
          <a:xfrm>
            <a:off x="891652" y="4001561"/>
            <a:ext cx="3905843" cy="738664"/>
          </a:xfrm>
          <a:prstGeom prst="rect">
            <a:avLst/>
          </a:prstGeom>
        </p:spPr>
        <p:txBody>
          <a:bodyPr wrap="square">
            <a:spAutoFit/>
          </a:bodyPr>
          <a:lstStyle/>
          <a:p>
            <a:r>
              <a:rPr lang="es-ES" sz="1400" b="1" dirty="0">
                <a:latin typeface="Gill Sans MT" panose="020B0502020104020203" pitchFamily="34" charset="0"/>
                <a:ea typeface="Calibri" panose="020F0502020204030204" pitchFamily="34" charset="0"/>
              </a:rPr>
              <a:t>Fuente: </a:t>
            </a:r>
            <a:r>
              <a:rPr lang="es-ES" sz="1400" dirty="0">
                <a:latin typeface="Gill Sans MT" panose="020B0502020104020203" pitchFamily="34" charset="0"/>
                <a:ea typeface="Calibri" panose="020F0502020204030204" pitchFamily="34" charset="0"/>
              </a:rPr>
              <a:t>Cálculos propios a partir de la información de Chip (2018)</a:t>
            </a:r>
            <a:br>
              <a:rPr lang="es-ES" sz="1400" dirty="0">
                <a:latin typeface="Gill Sans MT" panose="020B0502020104020203" pitchFamily="34" charset="0"/>
                <a:ea typeface="Calibri" panose="020F0502020204030204" pitchFamily="34" charset="0"/>
              </a:rPr>
            </a:br>
            <a:endParaRPr lang="es-CO" sz="1400" dirty="0">
              <a:latin typeface="Gill Sans MT" panose="020B0502020104020203" pitchFamily="34" charset="0"/>
            </a:endParaRPr>
          </a:p>
        </p:txBody>
      </p:sp>
    </p:spTree>
    <p:extLst>
      <p:ext uri="{BB962C8B-B14F-4D97-AF65-F5344CB8AC3E}">
        <p14:creationId xmlns:p14="http://schemas.microsoft.com/office/powerpoint/2010/main" val="3307098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uadroTexto 72">
            <a:extLst>
              <a:ext uri="{FF2B5EF4-FFF2-40B4-BE49-F238E27FC236}">
                <a16:creationId xmlns:a16="http://schemas.microsoft.com/office/drawing/2014/main" id="{23F017BF-820D-41C0-A060-87BF7B7B6949}"/>
              </a:ext>
            </a:extLst>
          </p:cNvPr>
          <p:cNvSpPr txBox="1"/>
          <p:nvPr/>
        </p:nvSpPr>
        <p:spPr>
          <a:xfrm>
            <a:off x="4678509" y="1790491"/>
            <a:ext cx="6560457" cy="430887"/>
          </a:xfrm>
          <a:prstGeom prst="rect">
            <a:avLst/>
          </a:prstGeom>
          <a:noFill/>
        </p:spPr>
        <p:txBody>
          <a:bodyPr wrap="square" rtlCol="0">
            <a:spAutoFit/>
          </a:bodyPr>
          <a:lstStyle/>
          <a:p>
            <a:r>
              <a:rPr lang="es-CO" sz="2200" dirty="0">
                <a:latin typeface="Gill Sans MT" panose="020B0502020104020203" pitchFamily="34" charset="0"/>
              </a:rPr>
              <a:t>VISITAS A MUNICIPIOS</a:t>
            </a:r>
          </a:p>
        </p:txBody>
      </p:sp>
      <p:sp>
        <p:nvSpPr>
          <p:cNvPr id="3" name="Rectángulo 2">
            <a:extLst>
              <a:ext uri="{FF2B5EF4-FFF2-40B4-BE49-F238E27FC236}">
                <a16:creationId xmlns:a16="http://schemas.microsoft.com/office/drawing/2014/main" id="{62FD7131-56A3-4496-BDC9-CB3926CD6AA7}"/>
              </a:ext>
            </a:extLst>
          </p:cNvPr>
          <p:cNvSpPr/>
          <p:nvPr/>
        </p:nvSpPr>
        <p:spPr>
          <a:xfrm>
            <a:off x="487515" y="3133428"/>
            <a:ext cx="4780311" cy="2585323"/>
          </a:xfrm>
          <a:prstGeom prst="rect">
            <a:avLst/>
          </a:prstGeom>
        </p:spPr>
        <p:txBody>
          <a:bodyPr wrap="square">
            <a:spAutoFit/>
          </a:bodyPr>
          <a:lstStyle/>
          <a:p>
            <a:pPr algn="just"/>
            <a:r>
              <a:rPr lang="es-CO" dirty="0">
                <a:latin typeface="Gill Sans MT" panose="020B0502020104020203" pitchFamily="34" charset="0"/>
                <a:ea typeface="Calibri" panose="020F0502020204030204" pitchFamily="34" charset="0"/>
                <a:cs typeface="Times New Roman" panose="02020603050405020304" pitchFamily="18" charset="0"/>
              </a:rPr>
              <a:t>Las visitas a los municipios evidenciaron que existen dificultades en el desarrollo institucional, que han limitado las posibilidades de ampliar el número de instrumentos de financiación. En casi todos los municipios existen los acuerdos que aprueban las obligaciones urbanísticas, el cobro de cargas, las contribuciones por valorización y la participación en plusvalías. En realidad la aplicación de estas normas ha sido mínima. </a:t>
            </a:r>
            <a:endParaRPr lang="es-CO" dirty="0">
              <a:latin typeface="Gill Sans MT" panose="020B0502020104020203" pitchFamily="34" charset="0"/>
            </a:endParaRPr>
          </a:p>
        </p:txBody>
      </p:sp>
      <p:sp>
        <p:nvSpPr>
          <p:cNvPr id="5" name="Rectángulo 4"/>
          <p:cNvSpPr/>
          <p:nvPr/>
        </p:nvSpPr>
        <p:spPr>
          <a:xfrm>
            <a:off x="0" y="0"/>
            <a:ext cx="12192000" cy="536447"/>
          </a:xfrm>
          <a:prstGeom prst="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p:cNvSpPr txBox="1"/>
          <p:nvPr/>
        </p:nvSpPr>
        <p:spPr>
          <a:xfrm flipH="1">
            <a:off x="5572626" y="1158250"/>
            <a:ext cx="1046747" cy="707886"/>
          </a:xfrm>
          <a:prstGeom prst="rect">
            <a:avLst/>
          </a:prstGeom>
          <a:noFill/>
        </p:spPr>
        <p:txBody>
          <a:bodyPr wrap="square" rtlCol="0">
            <a:spAutoFit/>
          </a:bodyPr>
          <a:lstStyle/>
          <a:p>
            <a:r>
              <a:rPr lang="es-CO" sz="4000" b="1" dirty="0">
                <a:solidFill>
                  <a:srgbClr val="002060"/>
                </a:solidFill>
                <a:latin typeface="Gill Sans MT" panose="020B0502020104020203" pitchFamily="34" charset="0"/>
              </a:rPr>
              <a:t>2.3.</a:t>
            </a:r>
          </a:p>
        </p:txBody>
      </p:sp>
      <p:sp>
        <p:nvSpPr>
          <p:cNvPr id="7" name="Rectángulo redondeado 6"/>
          <p:cNvSpPr/>
          <p:nvPr/>
        </p:nvSpPr>
        <p:spPr>
          <a:xfrm>
            <a:off x="2520846" y="262328"/>
            <a:ext cx="7150308" cy="584617"/>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BAAB4F1F-4EC2-4D51-8A6A-251F9399A2D5}"/>
              </a:ext>
            </a:extLst>
          </p:cNvPr>
          <p:cNvSpPr txBox="1"/>
          <p:nvPr/>
        </p:nvSpPr>
        <p:spPr>
          <a:xfrm>
            <a:off x="2877671" y="325318"/>
            <a:ext cx="6589058" cy="461665"/>
          </a:xfrm>
          <a:prstGeom prst="rect">
            <a:avLst/>
          </a:prstGeom>
          <a:noFill/>
        </p:spPr>
        <p:txBody>
          <a:bodyPr wrap="square" rtlCol="0">
            <a:spAutoFit/>
          </a:bodyPr>
          <a:lstStyle/>
          <a:p>
            <a:r>
              <a:rPr lang="es-CO" sz="2400" b="1" dirty="0">
                <a:solidFill>
                  <a:schemeClr val="bg1"/>
                </a:solidFill>
                <a:latin typeface="Gill Sans MT" panose="020B0502020104020203" pitchFamily="34" charset="0"/>
              </a:rPr>
              <a:t>ESTRUCTURA FISCAL Y PRESUPUESTAL</a:t>
            </a:r>
          </a:p>
        </p:txBody>
      </p:sp>
      <p:sp>
        <p:nvSpPr>
          <p:cNvPr id="2" name="Rectángulo redondeado 1"/>
          <p:cNvSpPr/>
          <p:nvPr/>
        </p:nvSpPr>
        <p:spPr>
          <a:xfrm>
            <a:off x="5868160" y="2462561"/>
            <a:ext cx="5845619" cy="78499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p:nvPr/>
        </p:nvSpPr>
        <p:spPr>
          <a:xfrm>
            <a:off x="5998866" y="2487097"/>
            <a:ext cx="5535909" cy="646331"/>
          </a:xfrm>
          <a:prstGeom prst="rect">
            <a:avLst/>
          </a:prstGeom>
          <a:noFill/>
        </p:spPr>
        <p:txBody>
          <a:bodyPr wrap="square" rtlCol="0">
            <a:spAutoFit/>
          </a:bodyPr>
          <a:lstStyle/>
          <a:p>
            <a:pPr lvl="0" algn="just"/>
            <a:r>
              <a:rPr lang="es-ES" sz="1200" dirty="0">
                <a:solidFill>
                  <a:schemeClr val="bg1"/>
                </a:solidFill>
                <a:latin typeface="Gill Sans MT" panose="020B0502020104020203" pitchFamily="34" charset="0"/>
              </a:rPr>
              <a:t>En el municipio de Caldas hay preocupación por mejorar la progresividad. Los funcionarios reconocen que la extensa área rural del municipio merece un tratamiento diferencial, que permita ir reduciendo la brecha con el sector urbano.</a:t>
            </a:r>
            <a:endParaRPr lang="es-CO" sz="1200" dirty="0">
              <a:solidFill>
                <a:schemeClr val="bg1"/>
              </a:solidFill>
              <a:latin typeface="Gill Sans MT" panose="020B0502020104020203" pitchFamily="34" charset="0"/>
            </a:endParaRPr>
          </a:p>
        </p:txBody>
      </p:sp>
      <p:sp>
        <p:nvSpPr>
          <p:cNvPr id="9" name="Rectángulo redondeado 8"/>
          <p:cNvSpPr/>
          <p:nvPr/>
        </p:nvSpPr>
        <p:spPr>
          <a:xfrm>
            <a:off x="5878578" y="3247553"/>
            <a:ext cx="5824782" cy="751691"/>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p:cNvSpPr txBox="1"/>
          <p:nvPr/>
        </p:nvSpPr>
        <p:spPr>
          <a:xfrm>
            <a:off x="5955359" y="3268582"/>
            <a:ext cx="5535909" cy="646331"/>
          </a:xfrm>
          <a:prstGeom prst="rect">
            <a:avLst/>
          </a:prstGeom>
          <a:noFill/>
        </p:spPr>
        <p:txBody>
          <a:bodyPr wrap="square" rtlCol="0">
            <a:spAutoFit/>
          </a:bodyPr>
          <a:lstStyle/>
          <a:p>
            <a:pPr lvl="0" algn="just"/>
            <a:r>
              <a:rPr lang="es-CO" sz="1200" dirty="0">
                <a:solidFill>
                  <a:srgbClr val="002060"/>
                </a:solidFill>
                <a:latin typeface="Gill Sans MT" panose="020B0502020104020203" pitchFamily="34" charset="0"/>
              </a:rPr>
              <a:t>En Barbosa no se usa valorización participaciones en plusvalía. En la visita que hicimos al municipio nos explican que no se ha avanzado en estas fuentes de financiación porque no se ha actualizado el Plan Básico de Ordena-miento Territorial (</a:t>
            </a:r>
            <a:r>
              <a:rPr lang="es-CO" sz="1200" dirty="0" err="1">
                <a:solidFill>
                  <a:srgbClr val="002060"/>
                </a:solidFill>
                <a:latin typeface="Gill Sans MT" panose="020B0502020104020203" pitchFamily="34" charset="0"/>
              </a:rPr>
              <a:t>Pbot</a:t>
            </a:r>
            <a:r>
              <a:rPr lang="es-CO" sz="1200" dirty="0">
                <a:solidFill>
                  <a:srgbClr val="002060"/>
                </a:solidFill>
                <a:latin typeface="Gill Sans MT" panose="020B0502020104020203" pitchFamily="34" charset="0"/>
              </a:rPr>
              <a:t>)</a:t>
            </a:r>
          </a:p>
        </p:txBody>
      </p:sp>
      <p:sp>
        <p:nvSpPr>
          <p:cNvPr id="11" name="Rectángulo redondeado 10"/>
          <p:cNvSpPr/>
          <p:nvPr/>
        </p:nvSpPr>
        <p:spPr>
          <a:xfrm>
            <a:off x="5888997" y="4020274"/>
            <a:ext cx="5824782" cy="115339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p:cNvSpPr txBox="1"/>
          <p:nvPr/>
        </p:nvSpPr>
        <p:spPr>
          <a:xfrm>
            <a:off x="5968080" y="4079466"/>
            <a:ext cx="5645778" cy="1015663"/>
          </a:xfrm>
          <a:prstGeom prst="rect">
            <a:avLst/>
          </a:prstGeom>
          <a:noFill/>
        </p:spPr>
        <p:txBody>
          <a:bodyPr wrap="square" rtlCol="0">
            <a:spAutoFit/>
          </a:bodyPr>
          <a:lstStyle/>
          <a:p>
            <a:pPr lvl="0" algn="just"/>
            <a:r>
              <a:rPr lang="es-CO" sz="1200" dirty="0">
                <a:solidFill>
                  <a:schemeClr val="bg1"/>
                </a:solidFill>
                <a:latin typeface="Gill Sans MT" panose="020B0502020104020203" pitchFamily="34" charset="0"/>
              </a:rPr>
              <a:t>En </a:t>
            </a:r>
            <a:r>
              <a:rPr lang="es-CO" sz="1200" dirty="0" err="1">
                <a:solidFill>
                  <a:schemeClr val="bg1"/>
                </a:solidFill>
                <a:latin typeface="Gill Sans MT" panose="020B0502020104020203" pitchFamily="34" charset="0"/>
              </a:rPr>
              <a:t>Itaguí</a:t>
            </a:r>
            <a:r>
              <a:rPr lang="es-CO" sz="1200" dirty="0">
                <a:solidFill>
                  <a:schemeClr val="bg1"/>
                </a:solidFill>
                <a:latin typeface="Gill Sans MT" panose="020B0502020104020203" pitchFamily="34" charset="0"/>
              </a:rPr>
              <a:t> se tienen disposiciones legales para el uso de valorización, pero no se ha avanzado en el recaudo. En la visita de validación nos dijeron que los cobros no se podían llevar a cabo por las presiones políticas. Se nos recordaba que en el 2011 una actualización catas-</a:t>
            </a:r>
            <a:r>
              <a:rPr lang="es-CO" sz="1200" dirty="0" err="1">
                <a:solidFill>
                  <a:schemeClr val="bg1"/>
                </a:solidFill>
                <a:latin typeface="Gill Sans MT" panose="020B0502020104020203" pitchFamily="34" charset="0"/>
              </a:rPr>
              <a:t>tral</a:t>
            </a:r>
            <a:r>
              <a:rPr lang="es-CO" sz="1200" dirty="0">
                <a:solidFill>
                  <a:schemeClr val="bg1"/>
                </a:solidFill>
                <a:latin typeface="Gill Sans MT" panose="020B0502020104020203" pitchFamily="34" charset="0"/>
              </a:rPr>
              <a:t>, y el consecuente aumento del cobro de impuesto predial, llevó a un rechazo generalizado de la comunidad.</a:t>
            </a:r>
          </a:p>
        </p:txBody>
      </p:sp>
      <p:sp>
        <p:nvSpPr>
          <p:cNvPr id="14" name="Rectángulo redondeado 13"/>
          <p:cNvSpPr/>
          <p:nvPr/>
        </p:nvSpPr>
        <p:spPr>
          <a:xfrm>
            <a:off x="5888997" y="5173667"/>
            <a:ext cx="5824782" cy="69660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p:cNvSpPr txBox="1"/>
          <p:nvPr/>
        </p:nvSpPr>
        <p:spPr>
          <a:xfrm>
            <a:off x="5955359" y="5198804"/>
            <a:ext cx="5726687" cy="646331"/>
          </a:xfrm>
          <a:prstGeom prst="rect">
            <a:avLst/>
          </a:prstGeom>
          <a:solidFill>
            <a:srgbClr val="B5FEB4"/>
          </a:solidFill>
          <a:ln>
            <a:solidFill>
              <a:srgbClr val="B5FEB4"/>
            </a:solidFill>
          </a:ln>
        </p:spPr>
        <p:txBody>
          <a:bodyPr wrap="square" rtlCol="0">
            <a:spAutoFit/>
          </a:bodyPr>
          <a:lstStyle/>
          <a:p>
            <a:pPr lvl="0" algn="just"/>
            <a:r>
              <a:rPr lang="es-CO" sz="1200" dirty="0">
                <a:solidFill>
                  <a:srgbClr val="002060"/>
                </a:solidFill>
                <a:latin typeface="Gill Sans MT" panose="020B0502020104020203" pitchFamily="34" charset="0"/>
              </a:rPr>
              <a:t>En la visita de validación a La Estrella, los funcionarios se quejan de la falta de apoyo técnico para la aplicación de los instrumentos, y de los problemas políticos asociados a la naturaleza de los cobros.</a:t>
            </a:r>
          </a:p>
        </p:txBody>
      </p:sp>
      <p:sp>
        <p:nvSpPr>
          <p:cNvPr id="16" name="Rectángulo redondeado 15"/>
          <p:cNvSpPr/>
          <p:nvPr/>
        </p:nvSpPr>
        <p:spPr>
          <a:xfrm>
            <a:off x="5884974" y="5861156"/>
            <a:ext cx="5824782" cy="63007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dirty="0"/>
          </a:p>
        </p:txBody>
      </p:sp>
      <p:sp>
        <p:nvSpPr>
          <p:cNvPr id="17" name="CuadroTexto 16"/>
          <p:cNvSpPr txBox="1"/>
          <p:nvPr/>
        </p:nvSpPr>
        <p:spPr>
          <a:xfrm>
            <a:off x="5937570" y="5924057"/>
            <a:ext cx="5658499" cy="461665"/>
          </a:xfrm>
          <a:prstGeom prst="rect">
            <a:avLst/>
          </a:prstGeom>
          <a:noFill/>
        </p:spPr>
        <p:txBody>
          <a:bodyPr wrap="square" rtlCol="0">
            <a:spAutoFit/>
          </a:bodyPr>
          <a:lstStyle/>
          <a:p>
            <a:pPr lvl="0" algn="just"/>
            <a:r>
              <a:rPr lang="es-CO" sz="1200" dirty="0">
                <a:solidFill>
                  <a:schemeClr val="bg1"/>
                </a:solidFill>
                <a:latin typeface="Gill Sans MT" panose="020B0502020104020203" pitchFamily="34" charset="0"/>
              </a:rPr>
              <a:t>La visita </a:t>
            </a:r>
            <a:r>
              <a:rPr lang="es-CO" sz="1200" dirty="0" err="1">
                <a:solidFill>
                  <a:schemeClr val="bg1"/>
                </a:solidFill>
                <a:latin typeface="Gill Sans MT" panose="020B0502020104020203" pitchFamily="34" charset="0"/>
              </a:rPr>
              <a:t>tambien</a:t>
            </a:r>
            <a:r>
              <a:rPr lang="es-CO" sz="1200" dirty="0">
                <a:solidFill>
                  <a:schemeClr val="bg1"/>
                </a:solidFill>
                <a:latin typeface="Gill Sans MT" panose="020B0502020104020203" pitchFamily="34" charset="0"/>
              </a:rPr>
              <a:t> permitió verificar que el municipio de Envigado ha avanzado en el desarrollo de derechos de edificabilidad, aunque de forma </a:t>
            </a:r>
            <a:r>
              <a:rPr lang="es-CO" sz="1200" dirty="0" err="1">
                <a:solidFill>
                  <a:schemeClr val="bg1"/>
                </a:solidFill>
                <a:latin typeface="Gill Sans MT" panose="020B0502020104020203" pitchFamily="34" charset="0"/>
              </a:rPr>
              <a:t>timida</a:t>
            </a:r>
            <a:r>
              <a:rPr lang="es-CO" sz="1200" dirty="0">
                <a:solidFill>
                  <a:schemeClr val="bg1"/>
                </a:solidFill>
                <a:latin typeface="Gill Sans MT" panose="020B0502020104020203" pitchFamily="34" charset="0"/>
              </a:rPr>
              <a:t>. </a:t>
            </a:r>
          </a:p>
        </p:txBody>
      </p:sp>
    </p:spTree>
    <p:extLst>
      <p:ext uri="{BB962C8B-B14F-4D97-AF65-F5344CB8AC3E}">
        <p14:creationId xmlns:p14="http://schemas.microsoft.com/office/powerpoint/2010/main" val="171798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6335000" y="906222"/>
            <a:ext cx="4819759" cy="583578"/>
          </a:xfrm>
          <a:prstGeom prst="roundRect">
            <a:avLst/>
          </a:prstGeom>
          <a:noFill/>
          <a:ln w="38100">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103031" y="-90152"/>
            <a:ext cx="4816699" cy="70705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a:extLst>
              <a:ext uri="{FF2B5EF4-FFF2-40B4-BE49-F238E27FC236}">
                <a16:creationId xmlns:a16="http://schemas.microsoft.com/office/drawing/2014/main" id="{C28A6022-09F9-4193-9DFE-243509BB49CA}"/>
              </a:ext>
            </a:extLst>
          </p:cNvPr>
          <p:cNvSpPr txBox="1">
            <a:spLocks/>
          </p:cNvSpPr>
          <p:nvPr/>
        </p:nvSpPr>
        <p:spPr>
          <a:xfrm>
            <a:off x="468679" y="3153168"/>
            <a:ext cx="3673278" cy="583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s-CO" sz="4000" b="1" dirty="0">
                <a:solidFill>
                  <a:schemeClr val="bg1"/>
                </a:solidFill>
                <a:latin typeface="Gill Sans MT" panose="020B0502020104020203" pitchFamily="34" charset="0"/>
                <a:cs typeface="Arial" panose="020B0604020202020204" pitchFamily="34" charset="0"/>
              </a:rPr>
              <a:t>CONTENIDO</a:t>
            </a:r>
          </a:p>
        </p:txBody>
      </p:sp>
      <p:sp>
        <p:nvSpPr>
          <p:cNvPr id="5" name="Elipse 4">
            <a:extLst>
              <a:ext uri="{FF2B5EF4-FFF2-40B4-BE49-F238E27FC236}">
                <a16:creationId xmlns:a16="http://schemas.microsoft.com/office/drawing/2014/main" id="{E6D4D899-0B5D-43F8-B7A9-6629F32F8CB4}"/>
              </a:ext>
            </a:extLst>
          </p:cNvPr>
          <p:cNvSpPr/>
          <p:nvPr/>
        </p:nvSpPr>
        <p:spPr>
          <a:xfrm>
            <a:off x="5834366" y="730492"/>
            <a:ext cx="885372" cy="885372"/>
          </a:xfrm>
          <a:prstGeom prst="ellipse">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000" b="1" dirty="0">
                <a:solidFill>
                  <a:srgbClr val="002060"/>
                </a:solidFill>
                <a:latin typeface="Gill Sans MT" panose="020B0502020104020203" pitchFamily="34" charset="0"/>
              </a:rPr>
              <a:t>1</a:t>
            </a:r>
          </a:p>
        </p:txBody>
      </p:sp>
      <p:sp>
        <p:nvSpPr>
          <p:cNvPr id="17" name="Elipse 16">
            <a:extLst>
              <a:ext uri="{FF2B5EF4-FFF2-40B4-BE49-F238E27FC236}">
                <a16:creationId xmlns:a16="http://schemas.microsoft.com/office/drawing/2014/main" id="{5C4D6F94-569C-4715-93BC-E17105F15EA3}"/>
              </a:ext>
            </a:extLst>
          </p:cNvPr>
          <p:cNvSpPr/>
          <p:nvPr/>
        </p:nvSpPr>
        <p:spPr>
          <a:xfrm>
            <a:off x="5834366" y="2348789"/>
            <a:ext cx="885372" cy="885372"/>
          </a:xfrm>
          <a:prstGeom prst="ellipse">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000" b="1" dirty="0">
                <a:solidFill>
                  <a:srgbClr val="002060"/>
                </a:solidFill>
                <a:latin typeface="Gill Sans MT" panose="020B0502020104020203" pitchFamily="34" charset="0"/>
              </a:rPr>
              <a:t>2</a:t>
            </a:r>
          </a:p>
        </p:txBody>
      </p:sp>
      <p:sp>
        <p:nvSpPr>
          <p:cNvPr id="18" name="Elipse 17">
            <a:extLst>
              <a:ext uri="{FF2B5EF4-FFF2-40B4-BE49-F238E27FC236}">
                <a16:creationId xmlns:a16="http://schemas.microsoft.com/office/drawing/2014/main" id="{E803F6C2-09B7-4E5D-A28A-9B8819B9CA5B}"/>
              </a:ext>
            </a:extLst>
          </p:cNvPr>
          <p:cNvSpPr/>
          <p:nvPr/>
        </p:nvSpPr>
        <p:spPr>
          <a:xfrm>
            <a:off x="5834366" y="3849840"/>
            <a:ext cx="885372" cy="885372"/>
          </a:xfrm>
          <a:prstGeom prst="ellipse">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000" b="1" dirty="0">
                <a:solidFill>
                  <a:srgbClr val="002060"/>
                </a:solidFill>
                <a:latin typeface="Gill Sans MT" panose="020B0502020104020203" pitchFamily="34" charset="0"/>
              </a:rPr>
              <a:t>3</a:t>
            </a:r>
          </a:p>
        </p:txBody>
      </p:sp>
      <p:sp>
        <p:nvSpPr>
          <p:cNvPr id="19" name="Elipse 18">
            <a:extLst>
              <a:ext uri="{FF2B5EF4-FFF2-40B4-BE49-F238E27FC236}">
                <a16:creationId xmlns:a16="http://schemas.microsoft.com/office/drawing/2014/main" id="{CCD62C29-B439-4111-B110-14BDFB6D049A}"/>
              </a:ext>
            </a:extLst>
          </p:cNvPr>
          <p:cNvSpPr/>
          <p:nvPr/>
        </p:nvSpPr>
        <p:spPr>
          <a:xfrm>
            <a:off x="5834366" y="5317116"/>
            <a:ext cx="885372" cy="885372"/>
          </a:xfrm>
          <a:prstGeom prst="ellipse">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4000" b="1" dirty="0">
                <a:solidFill>
                  <a:srgbClr val="002060"/>
                </a:solidFill>
                <a:latin typeface="Gill Sans MT" panose="020B0502020104020203" pitchFamily="34" charset="0"/>
              </a:rPr>
              <a:t>4</a:t>
            </a:r>
          </a:p>
        </p:txBody>
      </p:sp>
      <p:sp>
        <p:nvSpPr>
          <p:cNvPr id="29" name="Rectángulo 28">
            <a:extLst>
              <a:ext uri="{FF2B5EF4-FFF2-40B4-BE49-F238E27FC236}">
                <a16:creationId xmlns:a16="http://schemas.microsoft.com/office/drawing/2014/main" id="{14A73B63-D196-45EC-ACB1-28FE36E40C24}"/>
              </a:ext>
            </a:extLst>
          </p:cNvPr>
          <p:cNvSpPr/>
          <p:nvPr/>
        </p:nvSpPr>
        <p:spPr>
          <a:xfrm>
            <a:off x="6836338" y="942345"/>
            <a:ext cx="4138396" cy="461665"/>
          </a:xfrm>
          <a:prstGeom prst="rect">
            <a:avLst/>
          </a:prstGeom>
        </p:spPr>
        <p:txBody>
          <a:bodyPr wrap="square">
            <a:spAutoFit/>
          </a:bodyPr>
          <a:lstStyle/>
          <a:p>
            <a:pPr>
              <a:lnSpc>
                <a:spcPct val="100000"/>
              </a:lnSpc>
            </a:pPr>
            <a:r>
              <a:rPr lang="es-CO" sz="2400" dirty="0">
                <a:latin typeface="Gill Sans MT" panose="020B0502020104020203" pitchFamily="34" charset="0"/>
                <a:cs typeface="Arial" panose="020B0604020202020204" pitchFamily="34" charset="0"/>
              </a:rPr>
              <a:t>Aproximación </a:t>
            </a:r>
            <a:r>
              <a:rPr lang="es-CO" sz="2400" dirty="0" err="1">
                <a:latin typeface="Gill Sans MT" panose="020B0502020104020203" pitchFamily="34" charset="0"/>
                <a:cs typeface="Arial" panose="020B0604020202020204" pitchFamily="34" charset="0"/>
              </a:rPr>
              <a:t>mesoeconómica</a:t>
            </a:r>
            <a:r>
              <a:rPr lang="es-CO" sz="2400" dirty="0">
                <a:latin typeface="Gill Sans MT" panose="020B0502020104020203" pitchFamily="34" charset="0"/>
                <a:cs typeface="Arial" panose="020B0604020202020204" pitchFamily="34" charset="0"/>
              </a:rPr>
              <a:t>.</a:t>
            </a:r>
          </a:p>
        </p:txBody>
      </p:sp>
      <p:sp>
        <p:nvSpPr>
          <p:cNvPr id="30" name="Rectángulo 29">
            <a:extLst>
              <a:ext uri="{FF2B5EF4-FFF2-40B4-BE49-F238E27FC236}">
                <a16:creationId xmlns:a16="http://schemas.microsoft.com/office/drawing/2014/main" id="{C7A00BDE-4340-48D5-9F9E-172D954D54EC}"/>
              </a:ext>
            </a:extLst>
          </p:cNvPr>
          <p:cNvSpPr/>
          <p:nvPr/>
        </p:nvSpPr>
        <p:spPr>
          <a:xfrm>
            <a:off x="6836337" y="2415844"/>
            <a:ext cx="4318421" cy="830997"/>
          </a:xfrm>
          <a:prstGeom prst="rect">
            <a:avLst/>
          </a:prstGeom>
        </p:spPr>
        <p:txBody>
          <a:bodyPr wrap="square">
            <a:spAutoFit/>
          </a:bodyPr>
          <a:lstStyle/>
          <a:p>
            <a:pPr>
              <a:lnSpc>
                <a:spcPct val="100000"/>
              </a:lnSpc>
            </a:pPr>
            <a:r>
              <a:rPr lang="es-ES" sz="2400" dirty="0">
                <a:latin typeface="Gill Sans MT" panose="020B0502020104020203" pitchFamily="34" charset="0"/>
              </a:rPr>
              <a:t>Estructura fiscal y presupuestal actual. </a:t>
            </a:r>
            <a:endParaRPr lang="es-CO" sz="2400" dirty="0">
              <a:latin typeface="Gill Sans MT" panose="020B0502020104020203" pitchFamily="34" charset="0"/>
              <a:cs typeface="Arial" panose="020B0604020202020204" pitchFamily="34" charset="0"/>
            </a:endParaRPr>
          </a:p>
        </p:txBody>
      </p:sp>
      <p:sp>
        <p:nvSpPr>
          <p:cNvPr id="31" name="Rectángulo 30">
            <a:extLst>
              <a:ext uri="{FF2B5EF4-FFF2-40B4-BE49-F238E27FC236}">
                <a16:creationId xmlns:a16="http://schemas.microsoft.com/office/drawing/2014/main" id="{22845669-1AF6-4F92-8263-3DC61D4A6E30}"/>
              </a:ext>
            </a:extLst>
          </p:cNvPr>
          <p:cNvSpPr/>
          <p:nvPr/>
        </p:nvSpPr>
        <p:spPr>
          <a:xfrm>
            <a:off x="6952937" y="3912885"/>
            <a:ext cx="4138397" cy="830997"/>
          </a:xfrm>
          <a:prstGeom prst="rect">
            <a:avLst/>
          </a:prstGeom>
        </p:spPr>
        <p:txBody>
          <a:bodyPr wrap="square">
            <a:spAutoFit/>
          </a:bodyPr>
          <a:lstStyle/>
          <a:p>
            <a:pPr>
              <a:lnSpc>
                <a:spcPct val="100000"/>
              </a:lnSpc>
            </a:pPr>
            <a:r>
              <a:rPr lang="es-CO" sz="2400" dirty="0">
                <a:latin typeface="Gill Sans MT" panose="020B0502020104020203" pitchFamily="34" charset="0"/>
                <a:cs typeface="Arial" panose="020B0604020202020204" pitchFamily="34" charset="0"/>
              </a:rPr>
              <a:t>Posibilidades de financiación de las áreas metropolitanas.</a:t>
            </a:r>
          </a:p>
        </p:txBody>
      </p:sp>
      <p:sp>
        <p:nvSpPr>
          <p:cNvPr id="32" name="Rectángulo 31">
            <a:extLst>
              <a:ext uri="{FF2B5EF4-FFF2-40B4-BE49-F238E27FC236}">
                <a16:creationId xmlns:a16="http://schemas.microsoft.com/office/drawing/2014/main" id="{9AE679F0-FC09-4436-A322-F57026560664}"/>
              </a:ext>
            </a:extLst>
          </p:cNvPr>
          <p:cNvSpPr/>
          <p:nvPr/>
        </p:nvSpPr>
        <p:spPr>
          <a:xfrm>
            <a:off x="6952937" y="5539780"/>
            <a:ext cx="4318421" cy="461665"/>
          </a:xfrm>
          <a:prstGeom prst="rect">
            <a:avLst/>
          </a:prstGeom>
        </p:spPr>
        <p:txBody>
          <a:bodyPr wrap="square">
            <a:spAutoFit/>
          </a:bodyPr>
          <a:lstStyle/>
          <a:p>
            <a:pPr>
              <a:lnSpc>
                <a:spcPct val="100000"/>
              </a:lnSpc>
            </a:pPr>
            <a:r>
              <a:rPr lang="es-CO" sz="2400" dirty="0">
                <a:latin typeface="Gill Sans MT" panose="020B0502020104020203" pitchFamily="34" charset="0"/>
                <a:cs typeface="Arial" panose="020B0604020202020204" pitchFamily="34" charset="0"/>
              </a:rPr>
              <a:t>Conclusiones.</a:t>
            </a:r>
          </a:p>
        </p:txBody>
      </p:sp>
      <p:sp>
        <p:nvSpPr>
          <p:cNvPr id="3" name="Rectángulo 2"/>
          <p:cNvSpPr/>
          <p:nvPr/>
        </p:nvSpPr>
        <p:spPr>
          <a:xfrm>
            <a:off x="421576" y="3076972"/>
            <a:ext cx="3720381" cy="736251"/>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20" name="Rectángulo redondeado 19"/>
          <p:cNvSpPr/>
          <p:nvPr/>
        </p:nvSpPr>
        <p:spPr>
          <a:xfrm>
            <a:off x="6396492" y="2334461"/>
            <a:ext cx="4758267" cy="904437"/>
          </a:xfrm>
          <a:prstGeom prst="roundRect">
            <a:avLst/>
          </a:prstGeom>
          <a:noFill/>
          <a:ln w="38100">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redondeado 21"/>
          <p:cNvSpPr/>
          <p:nvPr/>
        </p:nvSpPr>
        <p:spPr>
          <a:xfrm>
            <a:off x="6396491" y="3854577"/>
            <a:ext cx="4758267" cy="904437"/>
          </a:xfrm>
          <a:prstGeom prst="roundRect">
            <a:avLst/>
          </a:prstGeom>
          <a:noFill/>
          <a:ln w="38100">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redondeado 22"/>
          <p:cNvSpPr/>
          <p:nvPr/>
        </p:nvSpPr>
        <p:spPr>
          <a:xfrm>
            <a:off x="6506308" y="5478824"/>
            <a:ext cx="4648450" cy="583578"/>
          </a:xfrm>
          <a:prstGeom prst="roundRect">
            <a:avLst/>
          </a:prstGeom>
          <a:noFill/>
          <a:ln w="38100">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08053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uadroTexto 72">
            <a:extLst>
              <a:ext uri="{FF2B5EF4-FFF2-40B4-BE49-F238E27FC236}">
                <a16:creationId xmlns:a16="http://schemas.microsoft.com/office/drawing/2014/main" id="{23F017BF-820D-41C0-A060-87BF7B7B6949}"/>
              </a:ext>
            </a:extLst>
          </p:cNvPr>
          <p:cNvSpPr txBox="1"/>
          <p:nvPr/>
        </p:nvSpPr>
        <p:spPr>
          <a:xfrm>
            <a:off x="2422838" y="1619468"/>
            <a:ext cx="6560457" cy="430887"/>
          </a:xfrm>
          <a:prstGeom prst="rect">
            <a:avLst/>
          </a:prstGeom>
          <a:noFill/>
        </p:spPr>
        <p:txBody>
          <a:bodyPr wrap="square" rtlCol="0">
            <a:spAutoFit/>
          </a:bodyPr>
          <a:lstStyle/>
          <a:p>
            <a:r>
              <a:rPr lang="es-CO" dirty="0"/>
              <a:t>	</a:t>
            </a:r>
            <a:r>
              <a:rPr lang="es-CO" sz="2200" dirty="0">
                <a:latin typeface="Gill Sans MT" panose="020B0502020104020203" pitchFamily="34" charset="0"/>
              </a:rPr>
              <a:t>RECURSOS QUE  YA SE ESTÁN UTILIZANDO</a:t>
            </a:r>
          </a:p>
        </p:txBody>
      </p:sp>
      <p:graphicFrame>
        <p:nvGraphicFramePr>
          <p:cNvPr id="7" name="Diagrama 6">
            <a:extLst>
              <a:ext uri="{FF2B5EF4-FFF2-40B4-BE49-F238E27FC236}">
                <a16:creationId xmlns:a16="http://schemas.microsoft.com/office/drawing/2014/main" id="{6EE8DA2E-97A1-40B0-9BF9-71189038EC04}"/>
              </a:ext>
            </a:extLst>
          </p:cNvPr>
          <p:cNvGraphicFramePr/>
          <p:nvPr>
            <p:extLst>
              <p:ext uri="{D42A27DB-BD31-4B8C-83A1-F6EECF244321}">
                <p14:modId xmlns:p14="http://schemas.microsoft.com/office/powerpoint/2010/main" val="3020224860"/>
              </p:ext>
            </p:extLst>
          </p:nvPr>
        </p:nvGraphicFramePr>
        <p:xfrm>
          <a:off x="1710488" y="2206981"/>
          <a:ext cx="8771021" cy="4381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2117122" y="3525793"/>
            <a:ext cx="202650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5082745" y="3480074"/>
            <a:ext cx="202650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a:off x="8105965" y="3480073"/>
            <a:ext cx="202650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p:nvPicPr>
        <p:blipFill>
          <a:blip r:embed="rId7"/>
          <a:stretch>
            <a:fillRect/>
          </a:stretch>
        </p:blipFill>
        <p:spPr>
          <a:xfrm>
            <a:off x="0" y="-17546"/>
            <a:ext cx="12192000" cy="536447"/>
          </a:xfrm>
          <a:prstGeom prst="rect">
            <a:avLst/>
          </a:prstGeom>
        </p:spPr>
      </p:pic>
      <p:sp>
        <p:nvSpPr>
          <p:cNvPr id="9" name="Rectángulo redondeado 8"/>
          <p:cNvSpPr/>
          <p:nvPr/>
        </p:nvSpPr>
        <p:spPr>
          <a:xfrm>
            <a:off x="2520844" y="107637"/>
            <a:ext cx="7150308" cy="89398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BAAB4F1F-4EC2-4D51-8A6A-251F9399A2D5}"/>
              </a:ext>
            </a:extLst>
          </p:cNvPr>
          <p:cNvSpPr txBox="1"/>
          <p:nvPr/>
        </p:nvSpPr>
        <p:spPr>
          <a:xfrm>
            <a:off x="2520844" y="151924"/>
            <a:ext cx="6834740" cy="830997"/>
          </a:xfrm>
          <a:prstGeom prst="rect">
            <a:avLst/>
          </a:prstGeom>
          <a:noFill/>
        </p:spPr>
        <p:txBody>
          <a:bodyPr wrap="square" rtlCol="0">
            <a:spAutoFit/>
          </a:bodyPr>
          <a:lstStyle/>
          <a:p>
            <a:pPr algn="ctr"/>
            <a:r>
              <a:rPr lang="es-CO" sz="2400" b="1" dirty="0">
                <a:solidFill>
                  <a:srgbClr val="002060"/>
                </a:solidFill>
                <a:latin typeface="Gill Sans MT" panose="020B0502020104020203" pitchFamily="34" charset="0"/>
              </a:rPr>
              <a:t>POSIBILIDADES DE FINANCIACIÓN DE LAS ÁREAS METROPOLITANAS</a:t>
            </a:r>
          </a:p>
        </p:txBody>
      </p:sp>
      <p:sp>
        <p:nvSpPr>
          <p:cNvPr id="11" name="CuadroTexto 10"/>
          <p:cNvSpPr txBox="1"/>
          <p:nvPr/>
        </p:nvSpPr>
        <p:spPr>
          <a:xfrm flipH="1">
            <a:off x="5572624" y="1108899"/>
            <a:ext cx="1046747" cy="707886"/>
          </a:xfrm>
          <a:prstGeom prst="rect">
            <a:avLst/>
          </a:prstGeom>
          <a:noFill/>
        </p:spPr>
        <p:txBody>
          <a:bodyPr wrap="square" rtlCol="0">
            <a:spAutoFit/>
          </a:bodyPr>
          <a:lstStyle/>
          <a:p>
            <a:r>
              <a:rPr lang="es-CO" sz="4000" b="1" dirty="0">
                <a:solidFill>
                  <a:srgbClr val="002060"/>
                </a:solidFill>
                <a:latin typeface="Gill Sans MT" panose="020B0502020104020203" pitchFamily="34" charset="0"/>
              </a:rPr>
              <a:t>3.1.</a:t>
            </a:r>
          </a:p>
        </p:txBody>
      </p:sp>
    </p:spTree>
    <p:extLst>
      <p:ext uri="{BB962C8B-B14F-4D97-AF65-F5344CB8AC3E}">
        <p14:creationId xmlns:p14="http://schemas.microsoft.com/office/powerpoint/2010/main" val="109800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uadroTexto 72">
            <a:extLst>
              <a:ext uri="{FF2B5EF4-FFF2-40B4-BE49-F238E27FC236}">
                <a16:creationId xmlns:a16="http://schemas.microsoft.com/office/drawing/2014/main" id="{23F017BF-820D-41C0-A060-87BF7B7B6949}"/>
              </a:ext>
            </a:extLst>
          </p:cNvPr>
          <p:cNvSpPr txBox="1"/>
          <p:nvPr/>
        </p:nvSpPr>
        <p:spPr>
          <a:xfrm>
            <a:off x="2819275" y="1669591"/>
            <a:ext cx="6694095" cy="769441"/>
          </a:xfrm>
          <a:prstGeom prst="rect">
            <a:avLst/>
          </a:prstGeom>
          <a:noFill/>
        </p:spPr>
        <p:txBody>
          <a:bodyPr wrap="square" rtlCol="0">
            <a:spAutoFit/>
          </a:bodyPr>
          <a:lstStyle/>
          <a:p>
            <a:pPr algn="ctr"/>
            <a:r>
              <a:rPr lang="es-CO" sz="2200" dirty="0">
                <a:latin typeface="Gill Sans MT" panose="020B0502020104020203" pitchFamily="34" charset="0"/>
              </a:rPr>
              <a:t>INSTRUMENTOS QUE NO SE USAN Y CONTEMPLADOS EN LA NORMA</a:t>
            </a:r>
          </a:p>
        </p:txBody>
      </p:sp>
      <p:graphicFrame>
        <p:nvGraphicFramePr>
          <p:cNvPr id="2" name="Diagrama 1">
            <a:extLst>
              <a:ext uri="{FF2B5EF4-FFF2-40B4-BE49-F238E27FC236}">
                <a16:creationId xmlns:a16="http://schemas.microsoft.com/office/drawing/2014/main" id="{B7B864D5-7FEC-4F4E-AC4A-19C18761EF03}"/>
              </a:ext>
            </a:extLst>
          </p:cNvPr>
          <p:cNvGraphicFramePr/>
          <p:nvPr>
            <p:extLst>
              <p:ext uri="{D42A27DB-BD31-4B8C-83A1-F6EECF244321}">
                <p14:modId xmlns:p14="http://schemas.microsoft.com/office/powerpoint/2010/main" val="3941141239"/>
              </p:ext>
            </p:extLst>
          </p:nvPr>
        </p:nvGraphicFramePr>
        <p:xfrm>
          <a:off x="2032000" y="2054312"/>
          <a:ext cx="8128000" cy="4826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0" y="-17546"/>
            <a:ext cx="12192000" cy="536447"/>
          </a:xfrm>
          <a:prstGeom prst="rect">
            <a:avLst/>
          </a:prstGeom>
        </p:spPr>
      </p:pic>
      <p:sp>
        <p:nvSpPr>
          <p:cNvPr id="5" name="Rectángulo redondeado 4"/>
          <p:cNvSpPr/>
          <p:nvPr/>
        </p:nvSpPr>
        <p:spPr>
          <a:xfrm>
            <a:off x="2520846" y="135825"/>
            <a:ext cx="7150308" cy="89398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BAAB4F1F-4EC2-4D51-8A6A-251F9399A2D5}"/>
              </a:ext>
            </a:extLst>
          </p:cNvPr>
          <p:cNvSpPr txBox="1"/>
          <p:nvPr/>
        </p:nvSpPr>
        <p:spPr>
          <a:xfrm>
            <a:off x="2678630" y="167319"/>
            <a:ext cx="6834740" cy="830997"/>
          </a:xfrm>
          <a:prstGeom prst="rect">
            <a:avLst/>
          </a:prstGeom>
          <a:noFill/>
        </p:spPr>
        <p:txBody>
          <a:bodyPr wrap="square" rtlCol="0">
            <a:spAutoFit/>
          </a:bodyPr>
          <a:lstStyle/>
          <a:p>
            <a:pPr algn="ctr"/>
            <a:r>
              <a:rPr lang="es-CO" sz="2400" b="1" dirty="0">
                <a:solidFill>
                  <a:srgbClr val="002060"/>
                </a:solidFill>
                <a:latin typeface="Gill Sans MT" panose="020B0502020104020203" pitchFamily="34" charset="0"/>
              </a:rPr>
              <a:t>POSIBILIDADES DE FINANCIACIÓN DE LAS ÁREAS METROPOLITANAS</a:t>
            </a:r>
          </a:p>
        </p:txBody>
      </p:sp>
      <p:sp>
        <p:nvSpPr>
          <p:cNvPr id="7" name="CuadroTexto 6"/>
          <p:cNvSpPr txBox="1"/>
          <p:nvPr/>
        </p:nvSpPr>
        <p:spPr>
          <a:xfrm flipH="1">
            <a:off x="5572624" y="1108899"/>
            <a:ext cx="1046747" cy="707886"/>
          </a:xfrm>
          <a:prstGeom prst="rect">
            <a:avLst/>
          </a:prstGeom>
          <a:noFill/>
        </p:spPr>
        <p:txBody>
          <a:bodyPr wrap="square" rtlCol="0">
            <a:spAutoFit/>
          </a:bodyPr>
          <a:lstStyle/>
          <a:p>
            <a:r>
              <a:rPr lang="es-CO" sz="4000" b="1" dirty="0">
                <a:solidFill>
                  <a:srgbClr val="002060"/>
                </a:solidFill>
                <a:latin typeface="Gill Sans MT" panose="020B0502020104020203" pitchFamily="34" charset="0"/>
              </a:rPr>
              <a:t>3.2.</a:t>
            </a:r>
          </a:p>
        </p:txBody>
      </p:sp>
    </p:spTree>
    <p:extLst>
      <p:ext uri="{BB962C8B-B14F-4D97-AF65-F5344CB8AC3E}">
        <p14:creationId xmlns:p14="http://schemas.microsoft.com/office/powerpoint/2010/main" val="967049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uadroTexto 72">
            <a:extLst>
              <a:ext uri="{FF2B5EF4-FFF2-40B4-BE49-F238E27FC236}">
                <a16:creationId xmlns:a16="http://schemas.microsoft.com/office/drawing/2014/main" id="{23F017BF-820D-41C0-A060-87BF7B7B6949}"/>
              </a:ext>
            </a:extLst>
          </p:cNvPr>
          <p:cNvSpPr txBox="1"/>
          <p:nvPr/>
        </p:nvSpPr>
        <p:spPr>
          <a:xfrm>
            <a:off x="4681053" y="1564127"/>
            <a:ext cx="6560457" cy="430887"/>
          </a:xfrm>
          <a:prstGeom prst="rect">
            <a:avLst/>
          </a:prstGeom>
          <a:noFill/>
        </p:spPr>
        <p:txBody>
          <a:bodyPr wrap="square" rtlCol="0">
            <a:spAutoFit/>
          </a:bodyPr>
          <a:lstStyle/>
          <a:p>
            <a:r>
              <a:rPr lang="es-CO" sz="2200" dirty="0">
                <a:latin typeface="Gill Sans MT" panose="020B0502020104020203" pitchFamily="34" charset="0"/>
              </a:rPr>
              <a:t>NUEVAS PROPUESTAS</a:t>
            </a:r>
          </a:p>
        </p:txBody>
      </p:sp>
      <p:graphicFrame>
        <p:nvGraphicFramePr>
          <p:cNvPr id="2" name="Diagrama 1">
            <a:extLst>
              <a:ext uri="{FF2B5EF4-FFF2-40B4-BE49-F238E27FC236}">
                <a16:creationId xmlns:a16="http://schemas.microsoft.com/office/drawing/2014/main" id="{8E1C370F-A5E0-41A9-BDDA-23D26FC3C7BF}"/>
              </a:ext>
            </a:extLst>
          </p:cNvPr>
          <p:cNvGraphicFramePr/>
          <p:nvPr>
            <p:extLst>
              <p:ext uri="{D42A27DB-BD31-4B8C-83A1-F6EECF244321}">
                <p14:modId xmlns:p14="http://schemas.microsoft.com/office/powerpoint/2010/main" val="1322101476"/>
              </p:ext>
            </p:extLst>
          </p:nvPr>
        </p:nvGraphicFramePr>
        <p:xfrm>
          <a:off x="2032000" y="1995014"/>
          <a:ext cx="8128000" cy="4862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0" y="-17546"/>
            <a:ext cx="12192000" cy="536447"/>
          </a:xfrm>
          <a:prstGeom prst="rect">
            <a:avLst/>
          </a:prstGeom>
        </p:spPr>
      </p:pic>
      <p:sp>
        <p:nvSpPr>
          <p:cNvPr id="5" name="Rectángulo redondeado 4"/>
          <p:cNvSpPr/>
          <p:nvPr/>
        </p:nvSpPr>
        <p:spPr>
          <a:xfrm>
            <a:off x="2520846" y="113708"/>
            <a:ext cx="7150308" cy="89398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BAAB4F1F-4EC2-4D51-8A6A-251F9399A2D5}"/>
              </a:ext>
            </a:extLst>
          </p:cNvPr>
          <p:cNvSpPr txBox="1"/>
          <p:nvPr/>
        </p:nvSpPr>
        <p:spPr>
          <a:xfrm>
            <a:off x="2520846" y="120134"/>
            <a:ext cx="6834740" cy="830997"/>
          </a:xfrm>
          <a:prstGeom prst="rect">
            <a:avLst/>
          </a:prstGeom>
          <a:noFill/>
        </p:spPr>
        <p:txBody>
          <a:bodyPr wrap="square" rtlCol="0">
            <a:spAutoFit/>
          </a:bodyPr>
          <a:lstStyle/>
          <a:p>
            <a:pPr algn="ctr"/>
            <a:r>
              <a:rPr lang="es-CO" sz="2400" b="1" dirty="0">
                <a:solidFill>
                  <a:srgbClr val="002060"/>
                </a:solidFill>
                <a:latin typeface="Gill Sans MT" panose="020B0502020104020203" pitchFamily="34" charset="0"/>
              </a:rPr>
              <a:t>POSIBILIDADES DE FINANCIACIÓN DE LAS ÁREAS METROPOLITANAS</a:t>
            </a:r>
          </a:p>
        </p:txBody>
      </p:sp>
      <p:sp>
        <p:nvSpPr>
          <p:cNvPr id="7" name="CuadroTexto 6"/>
          <p:cNvSpPr txBox="1"/>
          <p:nvPr/>
        </p:nvSpPr>
        <p:spPr>
          <a:xfrm flipH="1">
            <a:off x="5572626" y="1028075"/>
            <a:ext cx="1046747" cy="707886"/>
          </a:xfrm>
          <a:prstGeom prst="rect">
            <a:avLst/>
          </a:prstGeom>
          <a:noFill/>
        </p:spPr>
        <p:txBody>
          <a:bodyPr wrap="square" rtlCol="0">
            <a:spAutoFit/>
          </a:bodyPr>
          <a:lstStyle/>
          <a:p>
            <a:r>
              <a:rPr lang="es-CO" sz="4000" b="1" dirty="0">
                <a:solidFill>
                  <a:srgbClr val="002060"/>
                </a:solidFill>
                <a:latin typeface="Gill Sans MT" panose="020B0502020104020203" pitchFamily="34" charset="0"/>
              </a:rPr>
              <a:t>3.3.</a:t>
            </a:r>
          </a:p>
        </p:txBody>
      </p:sp>
    </p:spTree>
    <p:extLst>
      <p:ext uri="{BB962C8B-B14F-4D97-AF65-F5344CB8AC3E}">
        <p14:creationId xmlns:p14="http://schemas.microsoft.com/office/powerpoint/2010/main" val="315832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uadroTexto 72">
            <a:extLst>
              <a:ext uri="{FF2B5EF4-FFF2-40B4-BE49-F238E27FC236}">
                <a16:creationId xmlns:a16="http://schemas.microsoft.com/office/drawing/2014/main" id="{23F017BF-820D-41C0-A060-87BF7B7B6949}"/>
              </a:ext>
            </a:extLst>
          </p:cNvPr>
          <p:cNvSpPr txBox="1"/>
          <p:nvPr/>
        </p:nvSpPr>
        <p:spPr>
          <a:xfrm>
            <a:off x="3967500" y="1724877"/>
            <a:ext cx="6560457" cy="430887"/>
          </a:xfrm>
          <a:prstGeom prst="rect">
            <a:avLst/>
          </a:prstGeom>
          <a:noFill/>
        </p:spPr>
        <p:txBody>
          <a:bodyPr wrap="square" rtlCol="0">
            <a:spAutoFit/>
          </a:bodyPr>
          <a:lstStyle/>
          <a:p>
            <a:r>
              <a:rPr lang="es-CO" sz="2200" dirty="0">
                <a:latin typeface="Gill Sans MT" panose="020B0502020104020203" pitchFamily="34" charset="0"/>
              </a:rPr>
              <a:t>CIERRES FINANCIEROS GLOBALES</a:t>
            </a:r>
          </a:p>
        </p:txBody>
      </p:sp>
      <p:sp>
        <p:nvSpPr>
          <p:cNvPr id="2" name="Rectángulo 1">
            <a:extLst>
              <a:ext uri="{FF2B5EF4-FFF2-40B4-BE49-F238E27FC236}">
                <a16:creationId xmlns:a16="http://schemas.microsoft.com/office/drawing/2014/main" id="{A8A5B9C7-EA01-4DE9-BEA8-2B3A7DAD271C}"/>
              </a:ext>
            </a:extLst>
          </p:cNvPr>
          <p:cNvSpPr/>
          <p:nvPr/>
        </p:nvSpPr>
        <p:spPr>
          <a:xfrm>
            <a:off x="3047997" y="2524752"/>
            <a:ext cx="6096000" cy="646331"/>
          </a:xfrm>
          <a:prstGeom prst="rect">
            <a:avLst/>
          </a:prstGeom>
        </p:spPr>
        <p:txBody>
          <a:bodyPr>
            <a:spAutoFit/>
          </a:bodyPr>
          <a:lstStyle/>
          <a:p>
            <a:pPr algn="ctr"/>
            <a:r>
              <a:rPr lang="es-ES" dirty="0">
                <a:latin typeface="Gill Sans MT" panose="020B0502020104020203" pitchFamily="34" charset="0"/>
                <a:ea typeface="Calibri" panose="020F0502020204030204" pitchFamily="34" charset="0"/>
              </a:rPr>
              <a:t>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debería participar activamente en el diseño de los </a:t>
            </a:r>
            <a:r>
              <a:rPr lang="es-ES" i="1" dirty="0">
                <a:latin typeface="Gill Sans MT" panose="020B0502020104020203" pitchFamily="34" charset="0"/>
                <a:ea typeface="Calibri" panose="020F0502020204030204" pitchFamily="34" charset="0"/>
              </a:rPr>
              <a:t>cierres financieros globales</a:t>
            </a:r>
            <a:r>
              <a:rPr lang="es-ES" dirty="0">
                <a:latin typeface="Gill Sans MT" panose="020B0502020104020203" pitchFamily="34" charset="0"/>
                <a:ea typeface="Calibri" panose="020F0502020204030204" pitchFamily="34" charset="0"/>
              </a:rPr>
              <a:t>. </a:t>
            </a:r>
            <a:endParaRPr lang="es-CO" dirty="0">
              <a:latin typeface="Gill Sans MT" panose="020B0502020104020203" pitchFamily="34" charset="0"/>
            </a:endParaRPr>
          </a:p>
        </p:txBody>
      </p:sp>
      <p:sp>
        <p:nvSpPr>
          <p:cNvPr id="3" name="Rectángulo 2">
            <a:extLst>
              <a:ext uri="{FF2B5EF4-FFF2-40B4-BE49-F238E27FC236}">
                <a16:creationId xmlns:a16="http://schemas.microsoft.com/office/drawing/2014/main" id="{627B2CC6-4197-4EAF-B174-BDBD51B9F200}"/>
              </a:ext>
            </a:extLst>
          </p:cNvPr>
          <p:cNvSpPr/>
          <p:nvPr/>
        </p:nvSpPr>
        <p:spPr>
          <a:xfrm>
            <a:off x="1224619" y="3478172"/>
            <a:ext cx="4657198" cy="2308324"/>
          </a:xfrm>
          <a:prstGeom prst="rect">
            <a:avLst/>
          </a:prstGeom>
        </p:spPr>
        <p:txBody>
          <a:bodyPr wrap="square">
            <a:spAutoFit/>
          </a:bodyPr>
          <a:lstStyle/>
          <a:p>
            <a:pPr algn="just">
              <a:spcAft>
                <a:spcPts val="0"/>
              </a:spcAft>
            </a:pPr>
            <a:r>
              <a:rPr lang="es-ES" dirty="0">
                <a:latin typeface="Gill Sans MT" panose="020B0502020104020203" pitchFamily="34" charset="0"/>
                <a:ea typeface="Calibri" panose="020F0502020204030204" pitchFamily="34" charset="0"/>
              </a:rPr>
              <a:t>Los </a:t>
            </a:r>
            <a:r>
              <a:rPr lang="es-ES" dirty="0" err="1">
                <a:latin typeface="Gill Sans MT" panose="020B0502020104020203" pitchFamily="34" charset="0"/>
                <a:ea typeface="Calibri" panose="020F0502020204030204" pitchFamily="34" charset="0"/>
              </a:rPr>
              <a:t>Cepacs</a:t>
            </a:r>
            <a:r>
              <a:rPr lang="es-ES" dirty="0">
                <a:latin typeface="Gill Sans MT" panose="020B0502020104020203" pitchFamily="34" charset="0"/>
                <a:ea typeface="Calibri" panose="020F0502020204030204" pitchFamily="34" charset="0"/>
              </a:rPr>
              <a:t> son un buen ejemplo de cierre financiero amplio. El equilibrio entre cargas y beneficios de los planes parciales corresponden a un cierre financiero estrecho. La pretensión de hacer cierres financieros a nivel de proyecto no es adecuada porque restringe de manera significativa las posibilidades del ordenamiento del territorio</a:t>
            </a:r>
            <a:r>
              <a:rPr lang="es-ES" dirty="0">
                <a:latin typeface="Times New Roman" panose="02020603050405020304" pitchFamily="18" charset="0"/>
                <a:ea typeface="Calibri" panose="020F0502020204030204" pitchFamily="34" charset="0"/>
              </a:rPr>
              <a:t>.</a:t>
            </a:r>
            <a:endParaRPr lang="es-CO" dirty="0">
              <a:latin typeface="Times New Roman" panose="02020603050405020304" pitchFamily="18" charset="0"/>
              <a:ea typeface="Calibri" panose="020F0502020204030204" pitchFamily="34" charset="0"/>
            </a:endParaRPr>
          </a:p>
        </p:txBody>
      </p:sp>
      <p:sp>
        <p:nvSpPr>
          <p:cNvPr id="4" name="Rectángulo 3">
            <a:extLst>
              <a:ext uri="{FF2B5EF4-FFF2-40B4-BE49-F238E27FC236}">
                <a16:creationId xmlns:a16="http://schemas.microsoft.com/office/drawing/2014/main" id="{4A1B5DA9-5E7D-4FA2-920A-F094A6FF49BF}"/>
              </a:ext>
            </a:extLst>
          </p:cNvPr>
          <p:cNvSpPr/>
          <p:nvPr/>
        </p:nvSpPr>
        <p:spPr>
          <a:xfrm>
            <a:off x="6450228" y="3478172"/>
            <a:ext cx="4831492" cy="3139321"/>
          </a:xfrm>
          <a:prstGeom prst="rect">
            <a:avLst/>
          </a:prstGeom>
        </p:spPr>
        <p:txBody>
          <a:bodyPr wrap="square">
            <a:spAutoFit/>
          </a:bodyPr>
          <a:lstStyle/>
          <a:p>
            <a:pPr algn="just">
              <a:spcAft>
                <a:spcPts val="0"/>
              </a:spcAft>
            </a:pPr>
            <a:r>
              <a:rPr lang="es-ES" dirty="0">
                <a:latin typeface="Gill Sans MT" panose="020B0502020104020203" pitchFamily="34" charset="0"/>
              </a:rPr>
              <a:t>Otro avance relevante en la ampliación de los cierres contables se observa en los nuevos criterios de financiación de los sistemas masivos de transporte. </a:t>
            </a:r>
            <a:r>
              <a:rPr lang="es-ES" dirty="0">
                <a:latin typeface="Gill Sans MT" panose="020B0502020104020203" pitchFamily="34" charset="0"/>
                <a:ea typeface="Calibri" panose="020F0502020204030204" pitchFamily="34" charset="0"/>
              </a:rPr>
              <a:t>Con los criterios de un cierre financiero estrecho, la tarifa al usuario debería ser suficiente para compensar los costos de la operación. Afortunadamente la perspectiva cambió, y ahora se reconoce que la tarifa al usuario puede estar por debajo de la tarifa técnica y, entonces, se acepta que el sistema masivo tiene que recurrir a otras fuentes de ingreso.</a:t>
            </a:r>
            <a:endParaRPr lang="es-CO" dirty="0">
              <a:latin typeface="Gill Sans MT" panose="020B0502020104020203" pitchFamily="34" charset="0"/>
              <a:ea typeface="Calibri" panose="020F0502020204030204" pitchFamily="34" charset="0"/>
            </a:endParaRPr>
          </a:p>
        </p:txBody>
      </p:sp>
      <p:pic>
        <p:nvPicPr>
          <p:cNvPr id="6" name="Imagen 5"/>
          <p:cNvPicPr>
            <a:picLocks noChangeAspect="1"/>
          </p:cNvPicPr>
          <p:nvPr/>
        </p:nvPicPr>
        <p:blipFill>
          <a:blip r:embed="rId2"/>
          <a:stretch>
            <a:fillRect/>
          </a:stretch>
        </p:blipFill>
        <p:spPr>
          <a:xfrm>
            <a:off x="0" y="-17546"/>
            <a:ext cx="12192000" cy="536447"/>
          </a:xfrm>
          <a:prstGeom prst="rect">
            <a:avLst/>
          </a:prstGeom>
        </p:spPr>
      </p:pic>
      <p:sp>
        <p:nvSpPr>
          <p:cNvPr id="7" name="Rectángulo redondeado 6"/>
          <p:cNvSpPr/>
          <p:nvPr/>
        </p:nvSpPr>
        <p:spPr>
          <a:xfrm>
            <a:off x="2520846" y="262328"/>
            <a:ext cx="7150308" cy="89398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BAAB4F1F-4EC2-4D51-8A6A-251F9399A2D5}"/>
              </a:ext>
            </a:extLst>
          </p:cNvPr>
          <p:cNvSpPr txBox="1"/>
          <p:nvPr/>
        </p:nvSpPr>
        <p:spPr>
          <a:xfrm>
            <a:off x="2631989" y="325318"/>
            <a:ext cx="6834740" cy="830997"/>
          </a:xfrm>
          <a:prstGeom prst="rect">
            <a:avLst/>
          </a:prstGeom>
          <a:noFill/>
        </p:spPr>
        <p:txBody>
          <a:bodyPr wrap="square" rtlCol="0">
            <a:spAutoFit/>
          </a:bodyPr>
          <a:lstStyle/>
          <a:p>
            <a:pPr algn="ctr"/>
            <a:r>
              <a:rPr lang="es-CO" sz="2400" b="1" dirty="0">
                <a:solidFill>
                  <a:srgbClr val="002060"/>
                </a:solidFill>
                <a:latin typeface="Gill Sans MT" panose="020B0502020104020203" pitchFamily="34" charset="0"/>
              </a:rPr>
              <a:t>POSIBILIDADES DE FINANCIACIÓN DE LAS ÁREAS METROPOLITANAS</a:t>
            </a:r>
          </a:p>
        </p:txBody>
      </p:sp>
      <p:sp>
        <p:nvSpPr>
          <p:cNvPr id="9" name="CuadroTexto 8"/>
          <p:cNvSpPr txBox="1"/>
          <p:nvPr/>
        </p:nvSpPr>
        <p:spPr>
          <a:xfrm flipH="1">
            <a:off x="5572623" y="1186440"/>
            <a:ext cx="1046747" cy="707886"/>
          </a:xfrm>
          <a:prstGeom prst="rect">
            <a:avLst/>
          </a:prstGeom>
          <a:noFill/>
        </p:spPr>
        <p:txBody>
          <a:bodyPr wrap="square" rtlCol="0">
            <a:spAutoFit/>
          </a:bodyPr>
          <a:lstStyle/>
          <a:p>
            <a:r>
              <a:rPr lang="es-CO" sz="4000" b="1" dirty="0">
                <a:solidFill>
                  <a:srgbClr val="002060"/>
                </a:solidFill>
                <a:latin typeface="Gill Sans MT" panose="020B0502020104020203" pitchFamily="34" charset="0"/>
              </a:rPr>
              <a:t>3.4.</a:t>
            </a:r>
          </a:p>
        </p:txBody>
      </p:sp>
    </p:spTree>
    <p:extLst>
      <p:ext uri="{BB962C8B-B14F-4D97-AF65-F5344CB8AC3E}">
        <p14:creationId xmlns:p14="http://schemas.microsoft.com/office/powerpoint/2010/main" val="913346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F7326BE-F137-4065-B1FF-3293BE0C1859}"/>
              </a:ext>
            </a:extLst>
          </p:cNvPr>
          <p:cNvSpPr/>
          <p:nvPr/>
        </p:nvSpPr>
        <p:spPr>
          <a:xfrm>
            <a:off x="8132305" y="3899086"/>
            <a:ext cx="3674533" cy="2739211"/>
          </a:xfrm>
          <a:prstGeom prst="rect">
            <a:avLst/>
          </a:prstGeom>
        </p:spPr>
        <p:txBody>
          <a:bodyPr wrap="square">
            <a:spAutoFit/>
          </a:bodyPr>
          <a:lstStyle/>
          <a:p>
            <a:pPr algn="just">
              <a:spcAft>
                <a:spcPts val="0"/>
              </a:spcAft>
            </a:pPr>
            <a:r>
              <a:rPr lang="es-ES" sz="2800" b="1" dirty="0">
                <a:solidFill>
                  <a:srgbClr val="B5FEB4"/>
                </a:solidFill>
                <a:latin typeface="Gill Sans MT" panose="020B0502020104020203" pitchFamily="34" charset="0"/>
                <a:ea typeface="MS Mincho" panose="02020609040205080304" pitchFamily="49" charset="-128"/>
              </a:rPr>
              <a:t>5. </a:t>
            </a:r>
            <a:r>
              <a:rPr lang="es-ES" dirty="0">
                <a:latin typeface="Gill Sans MT" panose="020B0502020104020203" pitchFamily="34" charset="0"/>
                <a:ea typeface="MS Mincho" panose="02020609040205080304" pitchFamily="49" charset="-128"/>
              </a:rPr>
              <a:t>La comprensión de los flujos del mercado laboral es relevante porque ayuda a tomar decisiones que favorezcan la creación de empleo. En Colombia las políticas laborales han dejado de lado el examen de los flujos, y ello ha dificultado las comprensión de las interacciones entre oferta y demanda.</a:t>
            </a:r>
            <a:endParaRPr lang="es-CO" dirty="0">
              <a:latin typeface="Gill Sans MT" panose="020B0502020104020203" pitchFamily="34" charset="0"/>
              <a:ea typeface="Calibri" panose="020F0502020204030204" pitchFamily="34" charset="0"/>
            </a:endParaRPr>
          </a:p>
        </p:txBody>
      </p:sp>
      <p:sp>
        <p:nvSpPr>
          <p:cNvPr id="2" name="CuadroTexto 1"/>
          <p:cNvSpPr txBox="1"/>
          <p:nvPr/>
        </p:nvSpPr>
        <p:spPr>
          <a:xfrm>
            <a:off x="546746" y="1048941"/>
            <a:ext cx="3674533" cy="1354217"/>
          </a:xfrm>
          <a:prstGeom prst="rect">
            <a:avLst/>
          </a:prstGeom>
          <a:noFill/>
        </p:spPr>
        <p:txBody>
          <a:bodyPr wrap="square" rtlCol="0">
            <a:spAutoFit/>
          </a:bodyPr>
          <a:lstStyle/>
          <a:p>
            <a:pPr algn="just">
              <a:spcAft>
                <a:spcPts val="0"/>
              </a:spcAft>
            </a:pPr>
            <a:r>
              <a:rPr lang="es-ES" sz="2800" b="1" dirty="0">
                <a:solidFill>
                  <a:srgbClr val="B5FEB4"/>
                </a:solidFill>
                <a:latin typeface="Gill Sans MT" panose="020B0502020104020203" pitchFamily="34" charset="0"/>
                <a:ea typeface="MS Mincho" panose="02020609040205080304" pitchFamily="49" charset="-128"/>
              </a:rPr>
              <a:t>1. </a:t>
            </a:r>
            <a:r>
              <a:rPr lang="es-ES" dirty="0">
                <a:latin typeface="Gill Sans MT" panose="020B0502020104020203" pitchFamily="34" charset="0"/>
                <a:ea typeface="MS Mincho" panose="02020609040205080304" pitchFamily="49" charset="-128"/>
              </a:rPr>
              <a:t>El </a:t>
            </a:r>
            <a:r>
              <a:rPr lang="es-ES" dirty="0" err="1">
                <a:latin typeface="Gill Sans MT" panose="020B0502020104020203" pitchFamily="34" charset="0"/>
                <a:ea typeface="MS Mincho" panose="02020609040205080304" pitchFamily="49" charset="-128"/>
              </a:rPr>
              <a:t>Amva</a:t>
            </a:r>
            <a:r>
              <a:rPr lang="es-ES" dirty="0">
                <a:latin typeface="Gill Sans MT" panose="020B0502020104020203" pitchFamily="34" charset="0"/>
                <a:ea typeface="MS Mincho" panose="02020609040205080304" pitchFamily="49" charset="-128"/>
              </a:rPr>
              <a:t> tiene un margen amplio para aumentar los ingresos actuales y para crear nuevas fuentes de financiación.</a:t>
            </a:r>
            <a:endParaRPr lang="es-CO" dirty="0">
              <a:latin typeface="Gill Sans MT" panose="020B0502020104020203" pitchFamily="34" charset="0"/>
              <a:ea typeface="Calibri" panose="020F0502020204030204" pitchFamily="34" charset="0"/>
            </a:endParaRPr>
          </a:p>
        </p:txBody>
      </p:sp>
      <p:sp>
        <p:nvSpPr>
          <p:cNvPr id="3" name="CuadroTexto 2"/>
          <p:cNvSpPr txBox="1"/>
          <p:nvPr/>
        </p:nvSpPr>
        <p:spPr>
          <a:xfrm>
            <a:off x="487893" y="2791090"/>
            <a:ext cx="3733386" cy="3847207"/>
          </a:xfrm>
          <a:prstGeom prst="rect">
            <a:avLst/>
          </a:prstGeom>
          <a:noFill/>
        </p:spPr>
        <p:txBody>
          <a:bodyPr wrap="square" rtlCol="0">
            <a:spAutoFit/>
          </a:bodyPr>
          <a:lstStyle/>
          <a:p>
            <a:pPr algn="just"/>
            <a:r>
              <a:rPr lang="es-ES" sz="2800" b="1" dirty="0">
                <a:solidFill>
                  <a:srgbClr val="B5FEB4"/>
                </a:solidFill>
                <a:latin typeface="Gill Sans MT" panose="020B0502020104020203" pitchFamily="34" charset="0"/>
                <a:ea typeface="MS Mincho" panose="02020609040205080304" pitchFamily="49" charset="-128"/>
              </a:rPr>
              <a:t>2. </a:t>
            </a:r>
            <a:r>
              <a:rPr lang="es-ES" dirty="0">
                <a:latin typeface="Gill Sans MT" panose="020B0502020104020203" pitchFamily="34" charset="0"/>
                <a:ea typeface="MS Mincho" panose="02020609040205080304" pitchFamily="49" charset="-128"/>
              </a:rPr>
              <a:t>Los proyectos estratégicos del </a:t>
            </a:r>
            <a:r>
              <a:rPr lang="es-ES" dirty="0" err="1">
                <a:latin typeface="Gill Sans MT" panose="020B0502020104020203" pitchFamily="34" charset="0"/>
                <a:ea typeface="MS Mincho" panose="02020609040205080304" pitchFamily="49" charset="-128"/>
              </a:rPr>
              <a:t>Amva</a:t>
            </a:r>
            <a:r>
              <a:rPr lang="es-ES" dirty="0">
                <a:latin typeface="Gill Sans MT" panose="020B0502020104020203" pitchFamily="34" charset="0"/>
                <a:ea typeface="MS Mincho" panose="02020609040205080304" pitchFamily="49" charset="-128"/>
              </a:rPr>
              <a:t> tienen que ser concebidos con una perspectiva regional, tal y como se propone en documentos recientes del </a:t>
            </a:r>
            <a:r>
              <a:rPr lang="es-ES" dirty="0" err="1">
                <a:latin typeface="Gill Sans MT" panose="020B0502020104020203" pitchFamily="34" charset="0"/>
                <a:ea typeface="MS Mincho" panose="02020609040205080304" pitchFamily="49" charset="-128"/>
              </a:rPr>
              <a:t>Area</a:t>
            </a:r>
            <a:r>
              <a:rPr lang="es-ES" dirty="0">
                <a:latin typeface="Gill Sans MT" panose="020B0502020104020203" pitchFamily="34" charset="0"/>
                <a:ea typeface="MS Mincho" panose="02020609040205080304" pitchFamily="49" charset="-128"/>
              </a:rPr>
              <a:t>. Por ejemplo, </a:t>
            </a:r>
            <a:r>
              <a:rPr lang="es-ES" i="1" dirty="0">
                <a:latin typeface="Gill Sans MT" panose="020B0502020104020203" pitchFamily="34" charset="0"/>
                <a:ea typeface="MS Mincho" panose="02020609040205080304" pitchFamily="49" charset="-128"/>
              </a:rPr>
              <a:t>Hacia la Integración Regional Sostenible</a:t>
            </a:r>
            <a:r>
              <a:rPr lang="es-ES" dirty="0">
                <a:latin typeface="Gill Sans MT" panose="020B0502020104020203" pitchFamily="34" charset="0"/>
                <a:ea typeface="MS Mincho" panose="02020609040205080304" pitchFamily="49" charset="-128"/>
              </a:rPr>
              <a:t> (</a:t>
            </a:r>
            <a:r>
              <a:rPr lang="es-ES" dirty="0" err="1">
                <a:latin typeface="Gill Sans MT" panose="020B0502020104020203" pitchFamily="34" charset="0"/>
                <a:ea typeface="MS Mincho" panose="02020609040205080304" pitchFamily="49" charset="-128"/>
              </a:rPr>
              <a:t>Amva</a:t>
            </a:r>
            <a:r>
              <a:rPr lang="es-ES" dirty="0">
                <a:latin typeface="Gill Sans MT" panose="020B0502020104020203" pitchFamily="34" charset="0"/>
                <a:ea typeface="MS Mincho" panose="02020609040205080304" pitchFamily="49" charset="-128"/>
              </a:rPr>
              <a:t> 2007), </a:t>
            </a:r>
            <a:r>
              <a:rPr lang="es-ES" i="1" dirty="0">
                <a:latin typeface="Gill Sans MT" panose="020B0502020104020203" pitchFamily="34" charset="0"/>
                <a:ea typeface="MS Mincho" panose="02020609040205080304" pitchFamily="49" charset="-128"/>
              </a:rPr>
              <a:t>Pura Vida</a:t>
            </a:r>
            <a:r>
              <a:rPr lang="es-ES" dirty="0">
                <a:latin typeface="Gill Sans MT" panose="020B0502020104020203" pitchFamily="34" charset="0"/>
                <a:ea typeface="MS Mincho" panose="02020609040205080304" pitchFamily="49" charset="-128"/>
              </a:rPr>
              <a:t> (</a:t>
            </a:r>
            <a:r>
              <a:rPr lang="es-ES" dirty="0" err="1">
                <a:latin typeface="Gill Sans MT" panose="020B0502020104020203" pitchFamily="34" charset="0"/>
                <a:ea typeface="MS Mincho" panose="02020609040205080304" pitchFamily="49" charset="-128"/>
              </a:rPr>
              <a:t>Amva</a:t>
            </a:r>
            <a:r>
              <a:rPr lang="es-ES" dirty="0">
                <a:latin typeface="Gill Sans MT" panose="020B0502020104020203" pitchFamily="34" charset="0"/>
                <a:ea typeface="MS Mincho" panose="02020609040205080304" pitchFamily="49" charset="-128"/>
              </a:rPr>
              <a:t> 2012), </a:t>
            </a:r>
            <a:r>
              <a:rPr lang="es-ES" i="1" dirty="0">
                <a:latin typeface="Gill Sans MT" panose="020B0502020104020203" pitchFamily="34" charset="0"/>
                <a:ea typeface="MS Mincho" panose="02020609040205080304" pitchFamily="49" charset="-128"/>
              </a:rPr>
              <a:t>Territorios Integrados</a:t>
            </a:r>
            <a:r>
              <a:rPr lang="es-ES" dirty="0">
                <a:latin typeface="Gill Sans MT" panose="020B0502020104020203" pitchFamily="34" charset="0"/>
                <a:ea typeface="MS Mincho" panose="02020609040205080304" pitchFamily="49" charset="-128"/>
              </a:rPr>
              <a:t> (</a:t>
            </a:r>
            <a:r>
              <a:rPr lang="es-ES" dirty="0" err="1">
                <a:latin typeface="Gill Sans MT" panose="020B0502020104020203" pitchFamily="34" charset="0"/>
                <a:ea typeface="MS Mincho" panose="02020609040205080304" pitchFamily="49" charset="-128"/>
              </a:rPr>
              <a:t>Amva</a:t>
            </a:r>
            <a:r>
              <a:rPr lang="es-ES" dirty="0">
                <a:latin typeface="Gill Sans MT" panose="020B0502020104020203" pitchFamily="34" charset="0"/>
                <a:ea typeface="MS Mincho" panose="02020609040205080304" pitchFamily="49" charset="-128"/>
              </a:rPr>
              <a:t> 2016 </a:t>
            </a:r>
            <a:r>
              <a:rPr lang="es-ES" i="1" dirty="0">
                <a:latin typeface="Gill Sans MT" panose="020B0502020104020203" pitchFamily="34" charset="0"/>
                <a:ea typeface="MS Mincho" panose="02020609040205080304" pitchFamily="49" charset="-128"/>
              </a:rPr>
              <a:t>a</a:t>
            </a:r>
            <a:r>
              <a:rPr lang="es-ES" dirty="0">
                <a:latin typeface="Gill Sans MT" panose="020B0502020104020203" pitchFamily="34" charset="0"/>
                <a:ea typeface="MS Mincho" panose="02020609040205080304" pitchFamily="49" charset="-128"/>
              </a:rPr>
              <a:t>). Esta visión es compatible con la del Sistema de Ciudades (Barco 2012, 2013). El </a:t>
            </a:r>
            <a:r>
              <a:rPr lang="es-ES" dirty="0" err="1">
                <a:latin typeface="Gill Sans MT" panose="020B0502020104020203" pitchFamily="34" charset="0"/>
                <a:ea typeface="MS Mincho" panose="02020609040205080304" pitchFamily="49" charset="-128"/>
              </a:rPr>
              <a:t>Amva</a:t>
            </a:r>
            <a:r>
              <a:rPr lang="es-ES" dirty="0">
                <a:latin typeface="Gill Sans MT" panose="020B0502020104020203" pitchFamily="34" charset="0"/>
                <a:ea typeface="MS Mincho" panose="02020609040205080304" pitchFamily="49" charset="-128"/>
              </a:rPr>
              <a:t> debería jugar un papel relevante en las dinámicas de ordenamiento del territorio.</a:t>
            </a:r>
            <a:endParaRPr lang="es-CO" dirty="0">
              <a:latin typeface="Gill Sans MT" panose="020B0502020104020203" pitchFamily="34" charset="0"/>
            </a:endParaRPr>
          </a:p>
        </p:txBody>
      </p:sp>
      <p:sp>
        <p:nvSpPr>
          <p:cNvPr id="5" name="CuadroTexto 4"/>
          <p:cNvSpPr txBox="1"/>
          <p:nvPr/>
        </p:nvSpPr>
        <p:spPr>
          <a:xfrm>
            <a:off x="4430280" y="1029844"/>
            <a:ext cx="3493024" cy="2185214"/>
          </a:xfrm>
          <a:prstGeom prst="rect">
            <a:avLst/>
          </a:prstGeom>
          <a:noFill/>
        </p:spPr>
        <p:txBody>
          <a:bodyPr wrap="square" rtlCol="0">
            <a:spAutoFit/>
          </a:bodyPr>
          <a:lstStyle/>
          <a:p>
            <a:pPr algn="just">
              <a:spcAft>
                <a:spcPts val="0"/>
              </a:spcAft>
            </a:pPr>
            <a:r>
              <a:rPr lang="es-ES" sz="2800" b="1" dirty="0">
                <a:solidFill>
                  <a:srgbClr val="B5FEB4"/>
                </a:solidFill>
                <a:latin typeface="Gill Sans MT" panose="020B0502020104020203" pitchFamily="34" charset="0"/>
                <a:ea typeface="MS Mincho" panose="02020609040205080304" pitchFamily="49" charset="-128"/>
              </a:rPr>
              <a:t>3. </a:t>
            </a:r>
            <a:r>
              <a:rPr lang="es-ES" dirty="0">
                <a:latin typeface="Gill Sans MT" panose="020B0502020104020203" pitchFamily="34" charset="0"/>
                <a:ea typeface="MS Mincho" panose="02020609040205080304" pitchFamily="49" charset="-128"/>
              </a:rPr>
              <a:t>Una aglomeración de ciudades debe crear condiciones propicias para que haya convergencia. La eficiencia, la productividad y la calidad de vida tienen que ser evaluadas desde la perspectiva del conjunto de ciudades.</a:t>
            </a:r>
            <a:endParaRPr lang="es-CO" dirty="0">
              <a:latin typeface="Gill Sans MT" panose="020B0502020104020203" pitchFamily="34" charset="0"/>
              <a:ea typeface="Calibri" panose="020F0502020204030204" pitchFamily="34" charset="0"/>
            </a:endParaRPr>
          </a:p>
        </p:txBody>
      </p:sp>
      <p:sp>
        <p:nvSpPr>
          <p:cNvPr id="6" name="CuadroTexto 5"/>
          <p:cNvSpPr txBox="1"/>
          <p:nvPr/>
        </p:nvSpPr>
        <p:spPr>
          <a:xfrm>
            <a:off x="4409698" y="3392308"/>
            <a:ext cx="3493024" cy="3293209"/>
          </a:xfrm>
          <a:prstGeom prst="rect">
            <a:avLst/>
          </a:prstGeom>
          <a:noFill/>
        </p:spPr>
        <p:txBody>
          <a:bodyPr wrap="square" rtlCol="0">
            <a:spAutoFit/>
          </a:bodyPr>
          <a:lstStyle/>
          <a:p>
            <a:pPr algn="just">
              <a:spcAft>
                <a:spcPts val="0"/>
              </a:spcAft>
            </a:pPr>
            <a:r>
              <a:rPr lang="es-ES" sz="2800" b="1" dirty="0">
                <a:solidFill>
                  <a:srgbClr val="B5FEB4"/>
                </a:solidFill>
                <a:latin typeface="Gill Sans MT" panose="020B0502020104020203" pitchFamily="34" charset="0"/>
                <a:ea typeface="MS Mincho" panose="02020609040205080304" pitchFamily="49" charset="-128"/>
              </a:rPr>
              <a:t>4. </a:t>
            </a:r>
            <a:r>
              <a:rPr lang="es-ES" dirty="0">
                <a:latin typeface="Gill Sans MT" panose="020B0502020104020203" pitchFamily="34" charset="0"/>
                <a:ea typeface="MS Mincho" panose="02020609040205080304" pitchFamily="49" charset="-128"/>
              </a:rPr>
              <a:t>Los flujos de personas y de bienes entre los municipios que conforman el </a:t>
            </a:r>
            <a:r>
              <a:rPr lang="es-ES" dirty="0" err="1">
                <a:latin typeface="Gill Sans MT" panose="020B0502020104020203" pitchFamily="34" charset="0"/>
                <a:ea typeface="MS Mincho" panose="02020609040205080304" pitchFamily="49" charset="-128"/>
              </a:rPr>
              <a:t>Amva</a:t>
            </a:r>
            <a:r>
              <a:rPr lang="es-ES" dirty="0">
                <a:latin typeface="Gill Sans MT" panose="020B0502020104020203" pitchFamily="34" charset="0"/>
                <a:ea typeface="MS Mincho" panose="02020609040205080304" pitchFamily="49" charset="-128"/>
              </a:rPr>
              <a:t> es un tema central del análisis. Estos procesos no se conocen bien. Los mercados, laborales y de bienes, tienen connotaciones espaciales que deben ser consideradas de manera explícita. Las personas se mueven</a:t>
            </a:r>
            <a:r>
              <a:rPr lang="es-ES" dirty="0">
                <a:solidFill>
                  <a:prstClr val="black"/>
                </a:solidFill>
                <a:latin typeface="Gill Sans MT" panose="020B0502020104020203" pitchFamily="34" charset="0"/>
                <a:ea typeface="MS Mincho" panose="02020609040205080304" pitchFamily="49" charset="-128"/>
              </a:rPr>
              <a:t> entre ciudades porque buscan el mejor balance neto entre los</a:t>
            </a:r>
            <a:endParaRPr lang="es-CO" dirty="0">
              <a:latin typeface="Gill Sans MT" panose="020B0502020104020203" pitchFamily="34" charset="0"/>
              <a:ea typeface="Calibri" panose="020F0502020204030204" pitchFamily="34" charset="0"/>
            </a:endParaRPr>
          </a:p>
        </p:txBody>
      </p:sp>
      <p:sp>
        <p:nvSpPr>
          <p:cNvPr id="7" name="CuadroTexto 6"/>
          <p:cNvSpPr txBox="1"/>
          <p:nvPr/>
        </p:nvSpPr>
        <p:spPr>
          <a:xfrm>
            <a:off x="8173470" y="1110496"/>
            <a:ext cx="3633368" cy="2862322"/>
          </a:xfrm>
          <a:prstGeom prst="rect">
            <a:avLst/>
          </a:prstGeom>
          <a:noFill/>
        </p:spPr>
        <p:txBody>
          <a:bodyPr wrap="square" rtlCol="0">
            <a:spAutoFit/>
          </a:bodyPr>
          <a:lstStyle/>
          <a:p>
            <a:pPr algn="just"/>
            <a:r>
              <a:rPr lang="es-ES" dirty="0">
                <a:solidFill>
                  <a:prstClr val="black"/>
                </a:solidFill>
                <a:latin typeface="Gill Sans MT" panose="020B0502020104020203" pitchFamily="34" charset="0"/>
                <a:ea typeface="MS Mincho" panose="02020609040205080304" pitchFamily="49" charset="-128"/>
              </a:rPr>
              <a:t>ingresos y los costos (</a:t>
            </a:r>
            <a:r>
              <a:rPr lang="es-ES" dirty="0" err="1">
                <a:solidFill>
                  <a:prstClr val="black"/>
                </a:solidFill>
                <a:latin typeface="Gill Sans MT" panose="020B0502020104020203" pitchFamily="34" charset="0"/>
                <a:ea typeface="MS Mincho" panose="02020609040205080304" pitchFamily="49" charset="-128"/>
              </a:rPr>
              <a:t>Duranton</a:t>
            </a:r>
            <a:r>
              <a:rPr lang="es-ES" dirty="0">
                <a:solidFill>
                  <a:prstClr val="black"/>
                </a:solidFill>
                <a:latin typeface="Gill Sans MT" panose="020B0502020104020203" pitchFamily="34" charset="0"/>
                <a:ea typeface="MS Mincho" panose="02020609040205080304" pitchFamily="49" charset="-128"/>
              </a:rPr>
              <a:t> </a:t>
            </a:r>
            <a:r>
              <a:rPr lang="es-ES" dirty="0">
                <a:latin typeface="Gill Sans MT" panose="020B0502020104020203" pitchFamily="34" charset="0"/>
                <a:ea typeface="MS Mincho" panose="02020609040205080304" pitchFamily="49" charset="-128"/>
              </a:rPr>
              <a:t>2008). El área metropolitana no debería ser concebida como el agregado de ciudades, sino como el espacio en el que tienen lugar flujos complejos de personas y bienes. Cuando la persona decide vivir o trabajar en una ciudad específica - de acuerdo con la expresión de </a:t>
            </a:r>
            <a:r>
              <a:rPr lang="es-ES" dirty="0" err="1">
                <a:latin typeface="Gill Sans MT" panose="020B0502020104020203" pitchFamily="34" charset="0"/>
                <a:ea typeface="MS Mincho" panose="02020609040205080304" pitchFamily="49" charset="-128"/>
              </a:rPr>
              <a:t>Tiebout</a:t>
            </a:r>
            <a:r>
              <a:rPr lang="es-ES" dirty="0">
                <a:latin typeface="Gill Sans MT" panose="020B0502020104020203" pitchFamily="34" charset="0"/>
                <a:ea typeface="MS Mincho" panose="02020609040205080304" pitchFamily="49" charset="-128"/>
              </a:rPr>
              <a:t> - (1956), “vota con los pies”.</a:t>
            </a:r>
            <a:endParaRPr lang="es-CO" dirty="0"/>
          </a:p>
        </p:txBody>
      </p:sp>
      <p:sp>
        <p:nvSpPr>
          <p:cNvPr id="9" name="Rectángulo 8"/>
          <p:cNvSpPr/>
          <p:nvPr/>
        </p:nvSpPr>
        <p:spPr>
          <a:xfrm>
            <a:off x="0" y="0"/>
            <a:ext cx="12192000" cy="536447"/>
          </a:xfrm>
          <a:prstGeom prst="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redondeado 9"/>
          <p:cNvSpPr/>
          <p:nvPr/>
        </p:nvSpPr>
        <p:spPr>
          <a:xfrm>
            <a:off x="2520846" y="262328"/>
            <a:ext cx="7150308" cy="584617"/>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BAAB4F1F-4EC2-4D51-8A6A-251F9399A2D5}"/>
              </a:ext>
            </a:extLst>
          </p:cNvPr>
          <p:cNvSpPr txBox="1"/>
          <p:nvPr/>
        </p:nvSpPr>
        <p:spPr>
          <a:xfrm>
            <a:off x="2631989" y="325318"/>
            <a:ext cx="6834740" cy="461665"/>
          </a:xfrm>
          <a:prstGeom prst="rect">
            <a:avLst/>
          </a:prstGeom>
          <a:noFill/>
        </p:spPr>
        <p:txBody>
          <a:bodyPr wrap="square" rtlCol="0">
            <a:spAutoFit/>
          </a:bodyPr>
          <a:lstStyle/>
          <a:p>
            <a:pPr algn="ctr"/>
            <a:r>
              <a:rPr lang="es-CO" sz="2400" b="1" dirty="0">
                <a:solidFill>
                  <a:schemeClr val="bg1"/>
                </a:solidFill>
                <a:latin typeface="Gill Sans MT" panose="020B0502020104020203" pitchFamily="34" charset="0"/>
              </a:rPr>
              <a:t>CONCLUSIONES</a:t>
            </a:r>
            <a:endParaRPr lang="es-CO" sz="2400" b="1"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4100436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AA63FC6-6A19-46A9-A4F6-2CE76CEEC49E}"/>
              </a:ext>
            </a:extLst>
          </p:cNvPr>
          <p:cNvSpPr/>
          <p:nvPr/>
        </p:nvSpPr>
        <p:spPr>
          <a:xfrm>
            <a:off x="8427417" y="1109273"/>
            <a:ext cx="3237361" cy="3570208"/>
          </a:xfrm>
          <a:prstGeom prst="rect">
            <a:avLst/>
          </a:prstGeom>
        </p:spPr>
        <p:txBody>
          <a:bodyPr wrap="square">
            <a:spAutoFit/>
          </a:bodyPr>
          <a:lstStyle/>
          <a:p>
            <a:pPr algn="just">
              <a:spcAft>
                <a:spcPts val="0"/>
              </a:spcAft>
            </a:pPr>
            <a:r>
              <a:rPr lang="es-ES" sz="2800" b="1" dirty="0">
                <a:solidFill>
                  <a:srgbClr val="B5FEB4"/>
                </a:solidFill>
                <a:latin typeface="Gill Sans MT" panose="020B0502020104020203" pitchFamily="34" charset="0"/>
                <a:ea typeface="MS Mincho" panose="02020609040205080304" pitchFamily="49" charset="-128"/>
              </a:rPr>
              <a:t>10. </a:t>
            </a:r>
            <a:r>
              <a:rPr lang="es-ES" dirty="0">
                <a:latin typeface="Gill Sans MT" panose="020B0502020104020203" pitchFamily="34" charset="0"/>
                <a:ea typeface="MS Mincho" panose="02020609040205080304" pitchFamily="49" charset="-128"/>
              </a:rPr>
              <a:t>En los municipios del </a:t>
            </a:r>
            <a:r>
              <a:rPr lang="es-ES" dirty="0" err="1">
                <a:latin typeface="Gill Sans MT" panose="020B0502020104020203" pitchFamily="34" charset="0"/>
                <a:ea typeface="MS Mincho" panose="02020609040205080304" pitchFamily="49" charset="-128"/>
              </a:rPr>
              <a:t>Area</a:t>
            </a:r>
            <a:r>
              <a:rPr lang="es-ES" dirty="0">
                <a:latin typeface="Gill Sans MT" panose="020B0502020104020203" pitchFamily="34" charset="0"/>
                <a:ea typeface="MS Mincho" panose="02020609040205080304" pitchFamily="49" charset="-128"/>
              </a:rPr>
              <a:t> es posible incrementar las obligaciones urbanísticas, tal y como lo ha hecho Medellín. En las visitas realizadas a las secretarías de hacienda y planeación se observó un desaprovechamiento de las potencialidades financieras del cobro de las obligaciones urbanísticas.</a:t>
            </a:r>
            <a:endParaRPr lang="es-CO" dirty="0">
              <a:latin typeface="Gill Sans MT" panose="020B0502020104020203" pitchFamily="34" charset="0"/>
              <a:ea typeface="Calibri" panose="020F0502020204030204" pitchFamily="34" charset="0"/>
            </a:endParaRPr>
          </a:p>
          <a:p>
            <a:pPr>
              <a:spcAft>
                <a:spcPts val="0"/>
              </a:spcAft>
            </a:pPr>
            <a:r>
              <a:rPr lang="es-ES" dirty="0">
                <a:latin typeface="Gill Sans MT" panose="020B0502020104020203" pitchFamily="34" charset="0"/>
                <a:ea typeface="MS Mincho" panose="02020609040205080304" pitchFamily="49" charset="-128"/>
              </a:rPr>
              <a:t> </a:t>
            </a:r>
            <a:endParaRPr lang="es-CO" dirty="0">
              <a:latin typeface="Gill Sans MT" panose="020B0502020104020203" pitchFamily="34" charset="0"/>
              <a:ea typeface="Calibri" panose="020F0502020204030204" pitchFamily="34" charset="0"/>
            </a:endParaRPr>
          </a:p>
        </p:txBody>
      </p:sp>
      <p:sp>
        <p:nvSpPr>
          <p:cNvPr id="4" name="Rectángulo 3"/>
          <p:cNvSpPr/>
          <p:nvPr/>
        </p:nvSpPr>
        <p:spPr>
          <a:xfrm>
            <a:off x="0" y="0"/>
            <a:ext cx="12192000" cy="536447"/>
          </a:xfrm>
          <a:prstGeom prst="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redondeado 4"/>
          <p:cNvSpPr/>
          <p:nvPr/>
        </p:nvSpPr>
        <p:spPr>
          <a:xfrm>
            <a:off x="2520846" y="262328"/>
            <a:ext cx="7150308" cy="584617"/>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BAAB4F1F-4EC2-4D51-8A6A-251F9399A2D5}"/>
              </a:ext>
            </a:extLst>
          </p:cNvPr>
          <p:cNvSpPr txBox="1"/>
          <p:nvPr/>
        </p:nvSpPr>
        <p:spPr>
          <a:xfrm>
            <a:off x="2631989" y="325318"/>
            <a:ext cx="6834740" cy="461665"/>
          </a:xfrm>
          <a:prstGeom prst="rect">
            <a:avLst/>
          </a:prstGeom>
          <a:noFill/>
        </p:spPr>
        <p:txBody>
          <a:bodyPr wrap="square" rtlCol="0">
            <a:spAutoFit/>
          </a:bodyPr>
          <a:lstStyle/>
          <a:p>
            <a:pPr algn="ctr"/>
            <a:r>
              <a:rPr lang="es-CO" sz="2400" b="1" dirty="0">
                <a:solidFill>
                  <a:schemeClr val="bg1"/>
                </a:solidFill>
                <a:latin typeface="Gill Sans MT" panose="020B0502020104020203" pitchFamily="34" charset="0"/>
              </a:rPr>
              <a:t>CONCLUSIONES</a:t>
            </a:r>
            <a:endParaRPr lang="es-CO" sz="2400" b="1" dirty="0">
              <a:solidFill>
                <a:srgbClr val="002060"/>
              </a:solidFill>
              <a:latin typeface="Gill Sans MT" panose="020B0502020104020203" pitchFamily="34" charset="0"/>
            </a:endParaRPr>
          </a:p>
        </p:txBody>
      </p:sp>
      <p:sp>
        <p:nvSpPr>
          <p:cNvPr id="2" name="CuadroTexto 1"/>
          <p:cNvSpPr txBox="1"/>
          <p:nvPr/>
        </p:nvSpPr>
        <p:spPr>
          <a:xfrm>
            <a:off x="321275" y="1109273"/>
            <a:ext cx="4139513" cy="1077218"/>
          </a:xfrm>
          <a:prstGeom prst="rect">
            <a:avLst/>
          </a:prstGeom>
          <a:noFill/>
        </p:spPr>
        <p:txBody>
          <a:bodyPr wrap="square" rtlCol="0">
            <a:spAutoFit/>
          </a:bodyPr>
          <a:lstStyle/>
          <a:p>
            <a:pPr lvl="0" algn="just"/>
            <a:r>
              <a:rPr lang="es-ES" sz="2800" b="1" dirty="0">
                <a:solidFill>
                  <a:srgbClr val="B5FEB4"/>
                </a:solidFill>
                <a:latin typeface="Gill Sans MT" panose="020B0502020104020203" pitchFamily="34" charset="0"/>
                <a:ea typeface="MS Mincho" panose="02020609040205080304" pitchFamily="49" charset="-128"/>
              </a:rPr>
              <a:t>6. </a:t>
            </a:r>
            <a:r>
              <a:rPr lang="es-ES" dirty="0">
                <a:solidFill>
                  <a:prstClr val="black"/>
                </a:solidFill>
                <a:latin typeface="Gill Sans MT" panose="020B0502020104020203" pitchFamily="34" charset="0"/>
                <a:ea typeface="MS Mincho" panose="02020609040205080304" pitchFamily="49" charset="-128"/>
              </a:rPr>
              <a:t>Los recursos del </a:t>
            </a:r>
            <a:r>
              <a:rPr lang="es-ES" dirty="0" err="1">
                <a:solidFill>
                  <a:prstClr val="black"/>
                </a:solidFill>
                <a:latin typeface="Gill Sans MT" panose="020B0502020104020203" pitchFamily="34" charset="0"/>
                <a:ea typeface="MS Mincho" panose="02020609040205080304" pitchFamily="49" charset="-128"/>
              </a:rPr>
              <a:t>Amva</a:t>
            </a:r>
            <a:r>
              <a:rPr lang="es-ES" dirty="0">
                <a:solidFill>
                  <a:prstClr val="black"/>
                </a:solidFill>
                <a:latin typeface="Gill Sans MT" panose="020B0502020104020203" pitchFamily="34" charset="0"/>
                <a:ea typeface="MS Mincho" panose="02020609040205080304" pitchFamily="49" charset="-128"/>
              </a:rPr>
              <a:t> guardan una relación directa con los ingresos de los 10 municipios que la componen.</a:t>
            </a:r>
            <a:endParaRPr lang="es-CO" dirty="0">
              <a:solidFill>
                <a:prstClr val="black"/>
              </a:solidFill>
              <a:latin typeface="Gill Sans MT" panose="020B0502020104020203" pitchFamily="34" charset="0"/>
              <a:ea typeface="Calibri" panose="020F0502020204030204" pitchFamily="34" charset="0"/>
            </a:endParaRPr>
          </a:p>
        </p:txBody>
      </p:sp>
      <p:sp>
        <p:nvSpPr>
          <p:cNvPr id="7" name="CuadroTexto 6"/>
          <p:cNvSpPr txBox="1"/>
          <p:nvPr/>
        </p:nvSpPr>
        <p:spPr>
          <a:xfrm>
            <a:off x="321276" y="2294931"/>
            <a:ext cx="4139512" cy="2462213"/>
          </a:xfrm>
          <a:prstGeom prst="rect">
            <a:avLst/>
          </a:prstGeom>
          <a:noFill/>
        </p:spPr>
        <p:txBody>
          <a:bodyPr wrap="square" rtlCol="0">
            <a:spAutoFit/>
          </a:bodyPr>
          <a:lstStyle/>
          <a:p>
            <a:pPr lvl="0" algn="just"/>
            <a:r>
              <a:rPr lang="es-ES" sz="2800" b="1" dirty="0">
                <a:solidFill>
                  <a:srgbClr val="B5FEB4"/>
                </a:solidFill>
                <a:latin typeface="Gill Sans MT" panose="020B0502020104020203" pitchFamily="34" charset="0"/>
                <a:ea typeface="MS Mincho" panose="02020609040205080304" pitchFamily="49" charset="-128"/>
              </a:rPr>
              <a:t>7. </a:t>
            </a:r>
            <a:r>
              <a:rPr lang="es-ES" dirty="0">
                <a:solidFill>
                  <a:prstClr val="black"/>
                </a:solidFill>
                <a:latin typeface="Gill Sans MT" panose="020B0502020104020203" pitchFamily="34" charset="0"/>
                <a:ea typeface="MS Mincho" panose="02020609040205080304" pitchFamily="49" charset="-128"/>
              </a:rPr>
              <a:t>Los ingresos propios de los municipios pueden aumentar. El margen de maniobra es amplio. De las estimaciones que hicimos del esfuerzo fiscal de los municipios del </a:t>
            </a:r>
            <a:r>
              <a:rPr lang="es-ES" dirty="0" err="1">
                <a:solidFill>
                  <a:prstClr val="black"/>
                </a:solidFill>
                <a:latin typeface="Gill Sans MT" panose="020B0502020104020203" pitchFamily="34" charset="0"/>
                <a:ea typeface="MS Mincho" panose="02020609040205080304" pitchFamily="49" charset="-128"/>
              </a:rPr>
              <a:t>Area</a:t>
            </a:r>
            <a:r>
              <a:rPr lang="es-ES" dirty="0">
                <a:solidFill>
                  <a:prstClr val="black"/>
                </a:solidFill>
                <a:latin typeface="Gill Sans MT" panose="020B0502020104020203" pitchFamily="34" charset="0"/>
                <a:ea typeface="MS Mincho" panose="02020609040205080304" pitchFamily="49" charset="-128"/>
              </a:rPr>
              <a:t> se pueden sacar dos conclusiones. En primer lugar, las diferencias son relevantes. Y, segundo, el esfuerzo fiscal puede mejorar.</a:t>
            </a:r>
            <a:endParaRPr lang="es-CO" dirty="0">
              <a:solidFill>
                <a:prstClr val="black"/>
              </a:solidFill>
              <a:latin typeface="Gill Sans MT" panose="020B0502020104020203" pitchFamily="34" charset="0"/>
              <a:ea typeface="Calibri" panose="020F0502020204030204" pitchFamily="34" charset="0"/>
            </a:endParaRPr>
          </a:p>
        </p:txBody>
      </p:sp>
      <p:sp>
        <p:nvSpPr>
          <p:cNvPr id="8" name="CuadroTexto 7"/>
          <p:cNvSpPr txBox="1"/>
          <p:nvPr/>
        </p:nvSpPr>
        <p:spPr>
          <a:xfrm>
            <a:off x="321005" y="4865584"/>
            <a:ext cx="4139784" cy="1631216"/>
          </a:xfrm>
          <a:prstGeom prst="rect">
            <a:avLst/>
          </a:prstGeom>
          <a:noFill/>
        </p:spPr>
        <p:txBody>
          <a:bodyPr wrap="square" rtlCol="0">
            <a:spAutoFit/>
          </a:bodyPr>
          <a:lstStyle/>
          <a:p>
            <a:pPr lvl="0" algn="just"/>
            <a:r>
              <a:rPr lang="es-ES" sz="2800" b="1" dirty="0">
                <a:solidFill>
                  <a:srgbClr val="B5FEB4"/>
                </a:solidFill>
                <a:latin typeface="Gill Sans MT" panose="020B0502020104020203" pitchFamily="34" charset="0"/>
                <a:ea typeface="MS Mincho" panose="02020609040205080304" pitchFamily="49" charset="-128"/>
              </a:rPr>
              <a:t>8. </a:t>
            </a:r>
            <a:r>
              <a:rPr lang="es-ES" dirty="0">
                <a:solidFill>
                  <a:prstClr val="black"/>
                </a:solidFill>
                <a:latin typeface="Gill Sans MT" panose="020B0502020104020203" pitchFamily="34" charset="0"/>
                <a:ea typeface="MS Mincho" panose="02020609040205080304" pitchFamily="49" charset="-128"/>
              </a:rPr>
              <a:t>El predial puede aumentar de cuatro maneras. Primero, actualizando el catastro. El </a:t>
            </a:r>
            <a:r>
              <a:rPr lang="es-ES" dirty="0" err="1">
                <a:solidFill>
                  <a:prstClr val="black"/>
                </a:solidFill>
                <a:latin typeface="Gill Sans MT" panose="020B0502020104020203" pitchFamily="34" charset="0"/>
                <a:ea typeface="MS Mincho" panose="02020609040205080304" pitchFamily="49" charset="-128"/>
              </a:rPr>
              <a:t>Amva</a:t>
            </a:r>
            <a:r>
              <a:rPr lang="es-ES" dirty="0">
                <a:solidFill>
                  <a:prstClr val="black"/>
                </a:solidFill>
                <a:latin typeface="Gill Sans MT" panose="020B0502020104020203" pitchFamily="34" charset="0"/>
                <a:ea typeface="MS Mincho" panose="02020609040205080304" pitchFamily="49" charset="-128"/>
              </a:rPr>
              <a:t> no debe esperar a que el </a:t>
            </a:r>
            <a:r>
              <a:rPr lang="es-ES" dirty="0" err="1">
                <a:solidFill>
                  <a:prstClr val="black"/>
                </a:solidFill>
                <a:latin typeface="Gill Sans MT" panose="020B0502020104020203" pitchFamily="34" charset="0"/>
                <a:ea typeface="MS Mincho" panose="02020609040205080304" pitchFamily="49" charset="-128"/>
              </a:rPr>
              <a:t>Igac</a:t>
            </a:r>
            <a:r>
              <a:rPr lang="es-ES" dirty="0">
                <a:solidFill>
                  <a:prstClr val="black"/>
                </a:solidFill>
                <a:latin typeface="Gill Sans MT" panose="020B0502020104020203" pitchFamily="34" charset="0"/>
                <a:ea typeface="MS Mincho" panose="02020609040205080304" pitchFamily="49" charset="-128"/>
              </a:rPr>
              <a:t> haga la actualización, sino que debe avanzar en los trámites para solicitar la</a:t>
            </a:r>
            <a:endParaRPr lang="es-CO" dirty="0">
              <a:solidFill>
                <a:prstClr val="black"/>
              </a:solidFill>
              <a:latin typeface="Gill Sans MT" panose="020B0502020104020203" pitchFamily="34" charset="0"/>
              <a:ea typeface="Calibri" panose="020F0502020204030204" pitchFamily="34" charset="0"/>
            </a:endParaRPr>
          </a:p>
        </p:txBody>
      </p:sp>
      <p:sp>
        <p:nvSpPr>
          <p:cNvPr id="9" name="CuadroTexto 8"/>
          <p:cNvSpPr txBox="1"/>
          <p:nvPr/>
        </p:nvSpPr>
        <p:spPr>
          <a:xfrm>
            <a:off x="4701732" y="2936033"/>
            <a:ext cx="3484741" cy="3570208"/>
          </a:xfrm>
          <a:prstGeom prst="rect">
            <a:avLst/>
          </a:prstGeom>
          <a:noFill/>
        </p:spPr>
        <p:txBody>
          <a:bodyPr wrap="square" rtlCol="0">
            <a:spAutoFit/>
          </a:bodyPr>
          <a:lstStyle/>
          <a:p>
            <a:pPr lvl="0" algn="just"/>
            <a:r>
              <a:rPr lang="es-ES" sz="2800" b="1" dirty="0">
                <a:solidFill>
                  <a:srgbClr val="B5FEB4"/>
                </a:solidFill>
                <a:latin typeface="Gill Sans MT" panose="020B0502020104020203" pitchFamily="34" charset="0"/>
                <a:ea typeface="MS Mincho" panose="02020609040205080304" pitchFamily="49" charset="-128"/>
              </a:rPr>
              <a:t>9. </a:t>
            </a:r>
            <a:r>
              <a:rPr lang="es-ES" dirty="0">
                <a:solidFill>
                  <a:prstClr val="black"/>
                </a:solidFill>
                <a:latin typeface="Gill Sans MT" panose="020B0502020104020203" pitchFamily="34" charset="0"/>
                <a:ea typeface="MS Mincho" panose="02020609040205080304" pitchFamily="49" charset="-128"/>
              </a:rPr>
              <a:t>Siguiendo las orientaciones de la Comisión de Expertos para la Equidad y la Competitividad Tributaria (2015), es conveniente simplificar las tarifas del ICA. La dispersión tarifaria no tiene una justificación clara, y hace que la administración sea engorrosa. La diferenciación por sectores económicos no responde a criterios claros y, definitivamente, no contribuye a la progresividad.</a:t>
            </a:r>
            <a:endParaRPr lang="es-CO" dirty="0">
              <a:solidFill>
                <a:prstClr val="black"/>
              </a:solidFill>
              <a:latin typeface="Gill Sans MT" panose="020B0502020104020203" pitchFamily="34" charset="0"/>
              <a:ea typeface="Calibri" panose="020F0502020204030204" pitchFamily="34" charset="0"/>
            </a:endParaRPr>
          </a:p>
        </p:txBody>
      </p:sp>
      <p:sp>
        <p:nvSpPr>
          <p:cNvPr id="10" name="CuadroTexto 9"/>
          <p:cNvSpPr txBox="1"/>
          <p:nvPr/>
        </p:nvSpPr>
        <p:spPr>
          <a:xfrm>
            <a:off x="4701731" y="1181707"/>
            <a:ext cx="3484742" cy="1754326"/>
          </a:xfrm>
          <a:prstGeom prst="rect">
            <a:avLst/>
          </a:prstGeom>
          <a:noFill/>
        </p:spPr>
        <p:txBody>
          <a:bodyPr wrap="square" rtlCol="0">
            <a:spAutoFit/>
          </a:bodyPr>
          <a:lstStyle/>
          <a:p>
            <a:pPr lvl="0" algn="just"/>
            <a:r>
              <a:rPr lang="es-ES" dirty="0">
                <a:solidFill>
                  <a:prstClr val="black"/>
                </a:solidFill>
                <a:latin typeface="Gill Sans MT" panose="020B0502020104020203" pitchFamily="34" charset="0"/>
                <a:ea typeface="MS Mincho" panose="02020609040205080304" pitchFamily="49" charset="-128"/>
              </a:rPr>
              <a:t>delegación. Segundo, aumentando la tarifa del predial. Tercero, mejorando la progresividad. Cuarto, desvinculando la tarifa del estrato y dejando como base el valor catastral.</a:t>
            </a:r>
            <a:endParaRPr lang="es-CO" dirty="0">
              <a:solidFill>
                <a:prstClr val="black"/>
              </a:solidFill>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84020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8A6B514-C7ED-4ED2-BE87-7143ED5996B5}"/>
              </a:ext>
            </a:extLst>
          </p:cNvPr>
          <p:cNvSpPr/>
          <p:nvPr/>
        </p:nvSpPr>
        <p:spPr>
          <a:xfrm>
            <a:off x="8126625" y="1074043"/>
            <a:ext cx="3748218" cy="4124206"/>
          </a:xfrm>
          <a:prstGeom prst="rect">
            <a:avLst/>
          </a:prstGeom>
        </p:spPr>
        <p:txBody>
          <a:bodyPr wrap="square">
            <a:spAutoFit/>
          </a:bodyPr>
          <a:lstStyle/>
          <a:p>
            <a:pPr algn="just">
              <a:spcAft>
                <a:spcPts val="0"/>
              </a:spcAft>
            </a:pPr>
            <a:r>
              <a:rPr lang="es-ES" sz="2800" b="1" dirty="0">
                <a:solidFill>
                  <a:srgbClr val="B5FEB4"/>
                </a:solidFill>
                <a:latin typeface="Gill Sans MT" panose="020B0502020104020203" pitchFamily="34" charset="0"/>
                <a:ea typeface="MS Mincho" panose="02020609040205080304" pitchFamily="49" charset="-128"/>
              </a:rPr>
              <a:t>15. </a:t>
            </a:r>
            <a:r>
              <a:rPr lang="es-ES" dirty="0">
                <a:latin typeface="Gill Sans MT" panose="020B0502020104020203" pitchFamily="34" charset="0"/>
                <a:ea typeface="MS Mincho" panose="02020609040205080304" pitchFamily="49" charset="-128"/>
              </a:rPr>
              <a:t>El proyecto del Fondo de Compensación </a:t>
            </a:r>
            <a:r>
              <a:rPr lang="es-ES" dirty="0">
                <a:latin typeface="Gill Sans MT" panose="020B0502020104020203" pitchFamily="34" charset="0"/>
                <a:ea typeface="Calibri" panose="020F0502020204030204" pitchFamily="34" charset="0"/>
              </a:rPr>
              <a:t>Metropolitano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2016 </a:t>
            </a:r>
            <a:r>
              <a:rPr lang="es-ES" i="1" dirty="0">
                <a:latin typeface="Gill Sans MT" panose="020B0502020104020203" pitchFamily="34" charset="0"/>
                <a:ea typeface="Calibri" panose="020F0502020204030204" pitchFamily="34" charset="0"/>
              </a:rPr>
              <a:t>b</a:t>
            </a:r>
            <a:r>
              <a:rPr lang="es-ES" dirty="0">
                <a:latin typeface="Gill Sans MT" panose="020B0502020104020203" pitchFamily="34" charset="0"/>
                <a:ea typeface="Calibri" panose="020F0502020204030204" pitchFamily="34" charset="0"/>
              </a:rPr>
              <a:t>) se debe concretar, ya que mejora la gestión del recaudo de diversas tasas y contribuciones, permite un manejo financiero ágil y, además, es un instrumento adecuado para apalancar recursos adicionales. Los ingresos del Fondo no se deben considerar como una disponibilidad presupuestal, sino como el punto de apoyo para negociar recursos adicionales.</a:t>
            </a:r>
            <a:endParaRPr lang="es-CO" dirty="0">
              <a:latin typeface="Gill Sans MT" panose="020B0502020104020203" pitchFamily="34" charset="0"/>
              <a:ea typeface="Calibri" panose="020F0502020204030204" pitchFamily="34" charset="0"/>
            </a:endParaRPr>
          </a:p>
          <a:p>
            <a:pPr algn="just">
              <a:spcAft>
                <a:spcPts val="0"/>
              </a:spcAft>
            </a:pPr>
            <a:r>
              <a:rPr lang="es-ES" dirty="0">
                <a:latin typeface="Gill Sans MT" panose="020B0502020104020203" pitchFamily="34" charset="0"/>
                <a:ea typeface="Calibri" panose="020F0502020204030204" pitchFamily="34" charset="0"/>
              </a:rPr>
              <a:t> </a:t>
            </a:r>
            <a:endParaRPr lang="es-CO" dirty="0">
              <a:latin typeface="Gill Sans MT" panose="020B0502020104020203" pitchFamily="34" charset="0"/>
              <a:ea typeface="Calibri" panose="020F0502020204030204" pitchFamily="34" charset="0"/>
            </a:endParaRPr>
          </a:p>
        </p:txBody>
      </p:sp>
      <p:sp>
        <p:nvSpPr>
          <p:cNvPr id="4" name="Rectángulo 3"/>
          <p:cNvSpPr/>
          <p:nvPr/>
        </p:nvSpPr>
        <p:spPr>
          <a:xfrm>
            <a:off x="0" y="0"/>
            <a:ext cx="12192000" cy="536447"/>
          </a:xfrm>
          <a:prstGeom prst="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redondeado 4"/>
          <p:cNvSpPr/>
          <p:nvPr/>
        </p:nvSpPr>
        <p:spPr>
          <a:xfrm>
            <a:off x="2520846" y="262328"/>
            <a:ext cx="7150308" cy="584617"/>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BAAB4F1F-4EC2-4D51-8A6A-251F9399A2D5}"/>
              </a:ext>
            </a:extLst>
          </p:cNvPr>
          <p:cNvSpPr txBox="1"/>
          <p:nvPr/>
        </p:nvSpPr>
        <p:spPr>
          <a:xfrm>
            <a:off x="2631989" y="325318"/>
            <a:ext cx="6834740" cy="461665"/>
          </a:xfrm>
          <a:prstGeom prst="rect">
            <a:avLst/>
          </a:prstGeom>
          <a:noFill/>
        </p:spPr>
        <p:txBody>
          <a:bodyPr wrap="square" rtlCol="0">
            <a:spAutoFit/>
          </a:bodyPr>
          <a:lstStyle/>
          <a:p>
            <a:pPr algn="ctr"/>
            <a:r>
              <a:rPr lang="es-CO" sz="2400" b="1" dirty="0">
                <a:solidFill>
                  <a:schemeClr val="bg1"/>
                </a:solidFill>
                <a:latin typeface="Gill Sans MT" panose="020B0502020104020203" pitchFamily="34" charset="0"/>
              </a:rPr>
              <a:t>CONCLUSIONES</a:t>
            </a:r>
            <a:endParaRPr lang="es-CO" sz="2400" b="1" dirty="0">
              <a:solidFill>
                <a:srgbClr val="002060"/>
              </a:solidFill>
              <a:latin typeface="Gill Sans MT" panose="020B0502020104020203" pitchFamily="34" charset="0"/>
            </a:endParaRPr>
          </a:p>
        </p:txBody>
      </p:sp>
      <p:sp>
        <p:nvSpPr>
          <p:cNvPr id="3" name="CuadroTexto 2"/>
          <p:cNvSpPr txBox="1"/>
          <p:nvPr/>
        </p:nvSpPr>
        <p:spPr>
          <a:xfrm>
            <a:off x="407774" y="1359243"/>
            <a:ext cx="3657600" cy="1631216"/>
          </a:xfrm>
          <a:prstGeom prst="rect">
            <a:avLst/>
          </a:prstGeom>
          <a:noFill/>
        </p:spPr>
        <p:txBody>
          <a:bodyPr wrap="square" rtlCol="0">
            <a:spAutoFit/>
          </a:bodyPr>
          <a:lstStyle/>
          <a:p>
            <a:pPr lvl="0" algn="just"/>
            <a:r>
              <a:rPr lang="es-ES" sz="2800" b="1" dirty="0">
                <a:solidFill>
                  <a:srgbClr val="B5FEB4"/>
                </a:solidFill>
                <a:latin typeface="Gill Sans MT" panose="020B0502020104020203" pitchFamily="34" charset="0"/>
                <a:ea typeface="MS Mincho" panose="02020609040205080304" pitchFamily="49" charset="-128"/>
              </a:rPr>
              <a:t>11</a:t>
            </a:r>
            <a:r>
              <a:rPr lang="es-ES" dirty="0">
                <a:solidFill>
                  <a:prstClr val="black"/>
                </a:solidFill>
                <a:latin typeface="Gill Sans MT" panose="020B0502020104020203" pitchFamily="34" charset="0"/>
                <a:ea typeface="MS Mincho" panose="02020609040205080304" pitchFamily="49" charset="-128"/>
              </a:rPr>
              <a:t>. Se observa una clara asimetría entre las disposiciones normativas que incluyen una gama variada de instrumentos financieros, y el poco o nulo recaudo.</a:t>
            </a:r>
            <a:endParaRPr lang="es-CO" dirty="0">
              <a:solidFill>
                <a:prstClr val="black"/>
              </a:solidFill>
              <a:latin typeface="Gill Sans MT" panose="020B0502020104020203" pitchFamily="34" charset="0"/>
              <a:ea typeface="Calibri" panose="020F0502020204030204" pitchFamily="34" charset="0"/>
            </a:endParaRPr>
          </a:p>
        </p:txBody>
      </p:sp>
      <p:sp>
        <p:nvSpPr>
          <p:cNvPr id="7" name="CuadroTexto 6"/>
          <p:cNvSpPr txBox="1"/>
          <p:nvPr/>
        </p:nvSpPr>
        <p:spPr>
          <a:xfrm>
            <a:off x="407774" y="3136146"/>
            <a:ext cx="3657600" cy="1354217"/>
          </a:xfrm>
          <a:prstGeom prst="rect">
            <a:avLst/>
          </a:prstGeom>
          <a:noFill/>
        </p:spPr>
        <p:txBody>
          <a:bodyPr wrap="square" rtlCol="0">
            <a:spAutoFit/>
          </a:bodyPr>
          <a:lstStyle/>
          <a:p>
            <a:pPr lvl="0" algn="just"/>
            <a:r>
              <a:rPr lang="es-ES" sz="2800" b="1" dirty="0">
                <a:solidFill>
                  <a:srgbClr val="B5FEB4"/>
                </a:solidFill>
                <a:latin typeface="Gill Sans MT" panose="020B0502020104020203" pitchFamily="34" charset="0"/>
                <a:ea typeface="MS Mincho" panose="02020609040205080304" pitchFamily="49" charset="-128"/>
              </a:rPr>
              <a:t>12. </a:t>
            </a:r>
            <a:r>
              <a:rPr lang="es-ES" dirty="0">
                <a:solidFill>
                  <a:prstClr val="black"/>
                </a:solidFill>
                <a:latin typeface="Gill Sans MT" panose="020B0502020104020203" pitchFamily="34" charset="0"/>
                <a:ea typeface="MS Mincho" panose="02020609040205080304" pitchFamily="49" charset="-128"/>
              </a:rPr>
              <a:t>Ninguno de los municipios del </a:t>
            </a:r>
            <a:r>
              <a:rPr lang="es-ES" dirty="0" err="1">
                <a:solidFill>
                  <a:prstClr val="black"/>
                </a:solidFill>
                <a:latin typeface="Gill Sans MT" panose="020B0502020104020203" pitchFamily="34" charset="0"/>
                <a:ea typeface="MS Mincho" panose="02020609040205080304" pitchFamily="49" charset="-128"/>
              </a:rPr>
              <a:t>Amva</a:t>
            </a:r>
            <a:r>
              <a:rPr lang="es-ES" dirty="0">
                <a:solidFill>
                  <a:prstClr val="black"/>
                </a:solidFill>
                <a:latin typeface="Gill Sans MT" panose="020B0502020104020203" pitchFamily="34" charset="0"/>
                <a:ea typeface="MS Mincho" panose="02020609040205080304" pitchFamily="49" charset="-128"/>
              </a:rPr>
              <a:t> esta titularizando derechos de edificabilidad, y en algunos casos no conocen el instrumento.</a:t>
            </a:r>
            <a:endParaRPr lang="es-CO" dirty="0">
              <a:solidFill>
                <a:prstClr val="black"/>
              </a:solidFill>
              <a:latin typeface="Gill Sans MT" panose="020B0502020104020203" pitchFamily="34" charset="0"/>
              <a:ea typeface="Calibri" panose="020F0502020204030204" pitchFamily="34" charset="0"/>
            </a:endParaRPr>
          </a:p>
        </p:txBody>
      </p:sp>
      <p:sp>
        <p:nvSpPr>
          <p:cNvPr id="8" name="CuadroTexto 7"/>
          <p:cNvSpPr txBox="1"/>
          <p:nvPr/>
        </p:nvSpPr>
        <p:spPr>
          <a:xfrm>
            <a:off x="407774" y="4683230"/>
            <a:ext cx="3756454" cy="1354217"/>
          </a:xfrm>
          <a:prstGeom prst="rect">
            <a:avLst/>
          </a:prstGeom>
          <a:noFill/>
        </p:spPr>
        <p:txBody>
          <a:bodyPr wrap="square" rtlCol="0">
            <a:spAutoFit/>
          </a:bodyPr>
          <a:lstStyle/>
          <a:p>
            <a:pPr lvl="0"/>
            <a:r>
              <a:rPr lang="es-ES" sz="2800" b="1" dirty="0">
                <a:solidFill>
                  <a:srgbClr val="B5FEB4"/>
                </a:solidFill>
                <a:latin typeface="Gill Sans MT" panose="020B0502020104020203" pitchFamily="34" charset="0"/>
                <a:ea typeface="MS Mincho" panose="02020609040205080304" pitchFamily="49" charset="-128"/>
              </a:rPr>
              <a:t>13. </a:t>
            </a:r>
            <a:r>
              <a:rPr lang="es-ES" dirty="0">
                <a:solidFill>
                  <a:prstClr val="black"/>
                </a:solidFill>
                <a:latin typeface="Gill Sans MT" panose="020B0502020104020203" pitchFamily="34" charset="0"/>
                <a:ea typeface="MS Mincho" panose="02020609040205080304" pitchFamily="49" charset="-128"/>
              </a:rPr>
              <a:t>Los indicadores de </a:t>
            </a:r>
            <a:r>
              <a:rPr lang="es-ES" i="1" dirty="0">
                <a:solidFill>
                  <a:prstClr val="black"/>
                </a:solidFill>
                <a:latin typeface="Gill Sans MT" panose="020B0502020104020203" pitchFamily="34" charset="0"/>
                <a:ea typeface="MS Mincho" panose="02020609040205080304" pitchFamily="49" charset="-128"/>
              </a:rPr>
              <a:t>sostenibilidad fiscal</a:t>
            </a:r>
            <a:r>
              <a:rPr lang="es-ES" dirty="0">
                <a:solidFill>
                  <a:prstClr val="black"/>
                </a:solidFill>
                <a:latin typeface="Gill Sans MT" panose="020B0502020104020203" pitchFamily="34" charset="0"/>
                <a:ea typeface="MS Mincho" panose="02020609040205080304" pitchFamily="49" charset="-128"/>
              </a:rPr>
              <a:t> y </a:t>
            </a:r>
            <a:r>
              <a:rPr lang="es-ES" i="1" dirty="0">
                <a:solidFill>
                  <a:prstClr val="black"/>
                </a:solidFill>
                <a:latin typeface="Gill Sans MT" panose="020B0502020104020203" pitchFamily="34" charset="0"/>
                <a:ea typeface="MS Mincho" panose="02020609040205080304" pitchFamily="49" charset="-128"/>
              </a:rPr>
              <a:t>capacidad de pago</a:t>
            </a:r>
            <a:r>
              <a:rPr lang="es-ES" dirty="0">
                <a:solidFill>
                  <a:prstClr val="black"/>
                </a:solidFill>
                <a:latin typeface="Gill Sans MT" panose="020B0502020104020203" pitchFamily="34" charset="0"/>
                <a:ea typeface="MS Mincho" panose="02020609040205080304" pitchFamily="49" charset="-128"/>
              </a:rPr>
              <a:t> del </a:t>
            </a:r>
            <a:r>
              <a:rPr lang="es-ES" dirty="0" err="1">
                <a:solidFill>
                  <a:prstClr val="black"/>
                </a:solidFill>
                <a:latin typeface="Gill Sans MT" panose="020B0502020104020203" pitchFamily="34" charset="0"/>
                <a:ea typeface="MS Mincho" panose="02020609040205080304" pitchFamily="49" charset="-128"/>
              </a:rPr>
              <a:t>Amva</a:t>
            </a:r>
            <a:r>
              <a:rPr lang="es-ES" dirty="0">
                <a:solidFill>
                  <a:prstClr val="black"/>
                </a:solidFill>
                <a:latin typeface="Gill Sans MT" panose="020B0502020104020203" pitchFamily="34" charset="0"/>
                <a:ea typeface="MS Mincho" panose="02020609040205080304" pitchFamily="49" charset="-128"/>
              </a:rPr>
              <a:t> son muy buenos. El </a:t>
            </a:r>
            <a:r>
              <a:rPr lang="es-ES" dirty="0" err="1">
                <a:solidFill>
                  <a:prstClr val="black"/>
                </a:solidFill>
                <a:latin typeface="Gill Sans MT" panose="020B0502020104020203" pitchFamily="34" charset="0"/>
                <a:ea typeface="MS Mincho" panose="02020609040205080304" pitchFamily="49" charset="-128"/>
              </a:rPr>
              <a:t>Area</a:t>
            </a:r>
            <a:r>
              <a:rPr lang="es-ES" dirty="0">
                <a:solidFill>
                  <a:prstClr val="black"/>
                </a:solidFill>
                <a:latin typeface="Gill Sans MT" panose="020B0502020104020203" pitchFamily="34" charset="0"/>
                <a:ea typeface="MS Mincho" panose="02020609040205080304" pitchFamily="49" charset="-128"/>
              </a:rPr>
              <a:t> podría aumentar su deuda.</a:t>
            </a:r>
            <a:endParaRPr lang="es-CO" dirty="0">
              <a:solidFill>
                <a:prstClr val="black"/>
              </a:solidFill>
              <a:latin typeface="Gill Sans MT" panose="020B0502020104020203" pitchFamily="34" charset="0"/>
              <a:ea typeface="Calibri" panose="020F0502020204030204" pitchFamily="34" charset="0"/>
            </a:endParaRPr>
          </a:p>
        </p:txBody>
      </p:sp>
      <p:sp>
        <p:nvSpPr>
          <p:cNvPr id="9" name="CuadroTexto 8"/>
          <p:cNvSpPr txBox="1"/>
          <p:nvPr/>
        </p:nvSpPr>
        <p:spPr>
          <a:xfrm>
            <a:off x="4291913" y="1322172"/>
            <a:ext cx="3608173" cy="4678204"/>
          </a:xfrm>
          <a:prstGeom prst="rect">
            <a:avLst/>
          </a:prstGeom>
          <a:noFill/>
        </p:spPr>
        <p:txBody>
          <a:bodyPr wrap="square" rtlCol="0">
            <a:spAutoFit/>
          </a:bodyPr>
          <a:lstStyle/>
          <a:p>
            <a:pPr lvl="0" algn="just"/>
            <a:r>
              <a:rPr lang="es-ES" sz="2800" b="1" dirty="0">
                <a:solidFill>
                  <a:srgbClr val="B5FEB4"/>
                </a:solidFill>
                <a:latin typeface="Gill Sans MT" panose="020B0502020104020203" pitchFamily="34" charset="0"/>
                <a:ea typeface="MS Mincho" panose="02020609040205080304" pitchFamily="49" charset="-128"/>
              </a:rPr>
              <a:t>14. </a:t>
            </a:r>
            <a:r>
              <a:rPr lang="es-ES" dirty="0">
                <a:solidFill>
                  <a:prstClr val="black"/>
                </a:solidFill>
                <a:latin typeface="Gill Sans MT" panose="020B0502020104020203" pitchFamily="34" charset="0"/>
                <a:ea typeface="MS Mincho" panose="02020609040205080304" pitchFamily="49" charset="-128"/>
              </a:rPr>
              <a:t>El </a:t>
            </a:r>
            <a:r>
              <a:rPr lang="es-ES" dirty="0" err="1">
                <a:solidFill>
                  <a:prstClr val="black"/>
                </a:solidFill>
                <a:latin typeface="Gill Sans MT" panose="020B0502020104020203" pitchFamily="34" charset="0"/>
                <a:ea typeface="MS Mincho" panose="02020609040205080304" pitchFamily="49" charset="-128"/>
              </a:rPr>
              <a:t>Amva</a:t>
            </a:r>
            <a:r>
              <a:rPr lang="es-ES" dirty="0">
                <a:solidFill>
                  <a:prstClr val="black"/>
                </a:solidFill>
                <a:latin typeface="Gill Sans MT" panose="020B0502020104020203" pitchFamily="34" charset="0"/>
                <a:ea typeface="MS Mincho" panose="02020609040205080304" pitchFamily="49" charset="-128"/>
              </a:rPr>
              <a:t> puede recibir de manera directa participaciones en plusvalía y contribuciones de valorización. Estas dos fuentes de ingreso pueden aumentar de manera significativa, ya que los cobros actuales son mínimos. Es importante que los ciudadanos y los urbanizadores entiendan que estos pagos no son costos sino deducciones de una renta (excedente) que tiene su origen en las dinámicas urbanas. Las discusiones que se han presentado en La Ceja ilustran bien el significado conceptual de la plusvalía.</a:t>
            </a:r>
            <a:endParaRPr lang="es-CO" dirty="0">
              <a:solidFill>
                <a:prstClr val="black"/>
              </a:solidFill>
              <a:latin typeface="Gill Sans MT" panose="020B0502020104020203" pitchFamily="34" charset="0"/>
              <a:ea typeface="Calibri" panose="020F0502020204030204" pitchFamily="34" charset="0"/>
            </a:endParaRPr>
          </a:p>
        </p:txBody>
      </p:sp>
      <p:sp>
        <p:nvSpPr>
          <p:cNvPr id="10" name="CuadroTexto 9"/>
          <p:cNvSpPr txBox="1"/>
          <p:nvPr/>
        </p:nvSpPr>
        <p:spPr>
          <a:xfrm>
            <a:off x="8126625" y="4781737"/>
            <a:ext cx="3748218" cy="1908215"/>
          </a:xfrm>
          <a:prstGeom prst="rect">
            <a:avLst/>
          </a:prstGeom>
          <a:noFill/>
        </p:spPr>
        <p:txBody>
          <a:bodyPr wrap="square" rtlCol="0">
            <a:spAutoFit/>
          </a:bodyPr>
          <a:lstStyle/>
          <a:p>
            <a:pPr lvl="0" algn="just"/>
            <a:r>
              <a:rPr lang="es-ES" sz="2800" b="1" dirty="0">
                <a:solidFill>
                  <a:srgbClr val="B5FEB4"/>
                </a:solidFill>
                <a:latin typeface="Gill Sans MT" panose="020B0502020104020203" pitchFamily="34" charset="0"/>
                <a:ea typeface="MS Mincho" panose="02020609040205080304" pitchFamily="49" charset="-128"/>
              </a:rPr>
              <a:t>16. </a:t>
            </a:r>
            <a:r>
              <a:rPr lang="es-ES" dirty="0">
                <a:solidFill>
                  <a:prstClr val="black"/>
                </a:solidFill>
                <a:latin typeface="Gill Sans MT" panose="020B0502020104020203" pitchFamily="34" charset="0"/>
                <a:ea typeface="MS Mincho" panose="02020609040205080304" pitchFamily="49" charset="-128"/>
              </a:rPr>
              <a:t>Los bonos de deuda pueden ser otra fuente de recursos importante, especialmente los </a:t>
            </a:r>
            <a:r>
              <a:rPr lang="es-ES" i="1" dirty="0">
                <a:solidFill>
                  <a:prstClr val="black"/>
                </a:solidFill>
                <a:latin typeface="Gill Sans MT" panose="020B0502020104020203" pitchFamily="34" charset="0"/>
                <a:ea typeface="MS Mincho" panose="02020609040205080304" pitchFamily="49" charset="-128"/>
              </a:rPr>
              <a:t>bonos verdes</a:t>
            </a:r>
            <a:r>
              <a:rPr lang="es-ES" dirty="0">
                <a:solidFill>
                  <a:prstClr val="black"/>
                </a:solidFill>
                <a:latin typeface="Gill Sans MT" panose="020B0502020104020203" pitchFamily="34" charset="0"/>
                <a:ea typeface="MS Mincho" panose="02020609040205080304" pitchFamily="49" charset="-128"/>
              </a:rPr>
              <a:t>. En Colombia se ha avanzado muy poco en esta dirección, y el </a:t>
            </a:r>
            <a:r>
              <a:rPr lang="es-ES" dirty="0" err="1">
                <a:solidFill>
                  <a:prstClr val="black"/>
                </a:solidFill>
                <a:latin typeface="Gill Sans MT" panose="020B0502020104020203" pitchFamily="34" charset="0"/>
                <a:ea typeface="MS Mincho" panose="02020609040205080304" pitchFamily="49" charset="-128"/>
              </a:rPr>
              <a:t>Amva</a:t>
            </a:r>
            <a:r>
              <a:rPr lang="es-ES" dirty="0">
                <a:solidFill>
                  <a:prstClr val="black"/>
                </a:solidFill>
                <a:latin typeface="Gill Sans MT" panose="020B0502020104020203" pitchFamily="34" charset="0"/>
                <a:ea typeface="MS Mincho" panose="02020609040205080304" pitchFamily="49" charset="-128"/>
              </a:rPr>
              <a:t> podría ejercer un liderazgo importante.</a:t>
            </a:r>
            <a:endParaRPr lang="es-CO" dirty="0">
              <a:solidFill>
                <a:prstClr val="black"/>
              </a:solidFill>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488827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F4CF056-4AD8-47F9-B43B-A284A578412C}"/>
              </a:ext>
            </a:extLst>
          </p:cNvPr>
          <p:cNvSpPr/>
          <p:nvPr/>
        </p:nvSpPr>
        <p:spPr>
          <a:xfrm>
            <a:off x="8207423" y="2084463"/>
            <a:ext cx="3781168" cy="4678204"/>
          </a:xfrm>
          <a:prstGeom prst="rect">
            <a:avLst/>
          </a:prstGeom>
        </p:spPr>
        <p:txBody>
          <a:bodyPr wrap="square">
            <a:spAutoFit/>
          </a:bodyPr>
          <a:lstStyle/>
          <a:p>
            <a:pPr algn="just">
              <a:spcAft>
                <a:spcPts val="0"/>
              </a:spcAft>
            </a:pPr>
            <a:r>
              <a:rPr lang="es-ES" sz="2800" b="1" dirty="0">
                <a:solidFill>
                  <a:srgbClr val="B5FEB4"/>
                </a:solidFill>
                <a:latin typeface="Gill Sans MT" panose="020B0502020104020203" pitchFamily="34" charset="0"/>
                <a:ea typeface="MS Mincho" panose="02020609040205080304" pitchFamily="49" charset="-128"/>
              </a:rPr>
              <a:t>21. </a:t>
            </a:r>
            <a:r>
              <a:rPr lang="es-ES" dirty="0">
                <a:latin typeface="Gill Sans MT" panose="020B0502020104020203" pitchFamily="34" charset="0"/>
                <a:ea typeface="MS Mincho" panose="02020609040205080304" pitchFamily="49" charset="-128"/>
              </a:rPr>
              <a:t>Es recomendable que en el </a:t>
            </a:r>
            <a:r>
              <a:rPr lang="es-ES" dirty="0" err="1">
                <a:latin typeface="Gill Sans MT" panose="020B0502020104020203" pitchFamily="34" charset="0"/>
                <a:ea typeface="MS Mincho" panose="02020609040205080304" pitchFamily="49" charset="-128"/>
              </a:rPr>
              <a:t>Amva</a:t>
            </a:r>
            <a:r>
              <a:rPr lang="es-ES" dirty="0">
                <a:latin typeface="Gill Sans MT" panose="020B0502020104020203" pitchFamily="34" charset="0"/>
                <a:ea typeface="MS Mincho" panose="02020609040205080304" pitchFamily="49" charset="-128"/>
              </a:rPr>
              <a:t> se tenga claro que los </a:t>
            </a:r>
            <a:r>
              <a:rPr lang="es-ES" i="1" dirty="0">
                <a:latin typeface="Gill Sans MT" panose="020B0502020104020203" pitchFamily="34" charset="0"/>
                <a:ea typeface="MS Mincho" panose="02020609040205080304" pitchFamily="49" charset="-128"/>
              </a:rPr>
              <a:t>cierres financieros</a:t>
            </a:r>
            <a:r>
              <a:rPr lang="es-ES" dirty="0">
                <a:latin typeface="Gill Sans MT" panose="020B0502020104020203" pitchFamily="34" charset="0"/>
                <a:ea typeface="MS Mincho" panose="02020609040205080304" pitchFamily="49" charset="-128"/>
              </a:rPr>
              <a:t> deben ser </a:t>
            </a:r>
            <a:r>
              <a:rPr lang="es-ES" i="1" dirty="0">
                <a:latin typeface="Gill Sans MT" panose="020B0502020104020203" pitchFamily="34" charset="0"/>
                <a:ea typeface="MS Mincho" panose="02020609040205080304" pitchFamily="49" charset="-128"/>
              </a:rPr>
              <a:t>globales</a:t>
            </a:r>
            <a:r>
              <a:rPr lang="es-ES" dirty="0">
                <a:latin typeface="Gill Sans MT" panose="020B0502020104020203" pitchFamily="34" charset="0"/>
                <a:ea typeface="MS Mincho" panose="02020609040205080304" pitchFamily="49" charset="-128"/>
              </a:rPr>
              <a:t>. Ello significa que el balance ingreso/gasto no se debe buscar en cada proyecto. En el país apenas se está comenzando a discutir este enfoque. Hasta ahora se ha pretendido, de manera equivocada, que la tarifa al usuario sea igual a la tarifa técnicas, que las carreteras se paguen mediante peajes, etc. Desde una mirada diferente, el cierre financiero global supone que los servicios que necesita la ciudad se generan con las rentas que ésta produce.</a:t>
            </a:r>
            <a:endParaRPr lang="es-CO" dirty="0">
              <a:latin typeface="Gill Sans MT" panose="020B0502020104020203" pitchFamily="34" charset="0"/>
              <a:ea typeface="Calibri" panose="020F0502020204030204" pitchFamily="34" charset="0"/>
            </a:endParaRPr>
          </a:p>
        </p:txBody>
      </p:sp>
      <p:sp>
        <p:nvSpPr>
          <p:cNvPr id="4" name="Rectángulo 3"/>
          <p:cNvSpPr/>
          <p:nvPr/>
        </p:nvSpPr>
        <p:spPr>
          <a:xfrm>
            <a:off x="0" y="0"/>
            <a:ext cx="12192000" cy="536447"/>
          </a:xfrm>
          <a:prstGeom prst="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redondeado 4"/>
          <p:cNvSpPr/>
          <p:nvPr/>
        </p:nvSpPr>
        <p:spPr>
          <a:xfrm>
            <a:off x="2520846" y="262328"/>
            <a:ext cx="7150308" cy="584617"/>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BAAB4F1F-4EC2-4D51-8A6A-251F9399A2D5}"/>
              </a:ext>
            </a:extLst>
          </p:cNvPr>
          <p:cNvSpPr txBox="1"/>
          <p:nvPr/>
        </p:nvSpPr>
        <p:spPr>
          <a:xfrm>
            <a:off x="2631989" y="325318"/>
            <a:ext cx="6834740" cy="461665"/>
          </a:xfrm>
          <a:prstGeom prst="rect">
            <a:avLst/>
          </a:prstGeom>
          <a:noFill/>
        </p:spPr>
        <p:txBody>
          <a:bodyPr wrap="square" rtlCol="0">
            <a:spAutoFit/>
          </a:bodyPr>
          <a:lstStyle/>
          <a:p>
            <a:pPr algn="ctr"/>
            <a:r>
              <a:rPr lang="es-CO" sz="2400" b="1" dirty="0">
                <a:solidFill>
                  <a:schemeClr val="bg1"/>
                </a:solidFill>
                <a:latin typeface="Gill Sans MT" panose="020B0502020104020203" pitchFamily="34" charset="0"/>
              </a:rPr>
              <a:t>CONCLUSIONES</a:t>
            </a:r>
            <a:endParaRPr lang="es-CO" sz="2400" b="1" dirty="0">
              <a:solidFill>
                <a:srgbClr val="002060"/>
              </a:solidFill>
              <a:latin typeface="Gill Sans MT" panose="020B0502020104020203" pitchFamily="34" charset="0"/>
            </a:endParaRPr>
          </a:p>
        </p:txBody>
      </p:sp>
      <p:sp>
        <p:nvSpPr>
          <p:cNvPr id="2" name="CuadroTexto 1"/>
          <p:cNvSpPr txBox="1"/>
          <p:nvPr/>
        </p:nvSpPr>
        <p:spPr>
          <a:xfrm>
            <a:off x="296562" y="1109273"/>
            <a:ext cx="3707027" cy="3293209"/>
          </a:xfrm>
          <a:prstGeom prst="rect">
            <a:avLst/>
          </a:prstGeom>
          <a:noFill/>
        </p:spPr>
        <p:txBody>
          <a:bodyPr wrap="square" rtlCol="0">
            <a:spAutoFit/>
          </a:bodyPr>
          <a:lstStyle/>
          <a:p>
            <a:pPr lvl="0" algn="just"/>
            <a:r>
              <a:rPr lang="es-ES" sz="2800" b="1" dirty="0">
                <a:solidFill>
                  <a:srgbClr val="B5FEB4"/>
                </a:solidFill>
                <a:latin typeface="Gill Sans MT" panose="020B0502020104020203" pitchFamily="34" charset="0"/>
                <a:ea typeface="MS Mincho" panose="02020609040205080304" pitchFamily="49" charset="-128"/>
              </a:rPr>
              <a:t>17. </a:t>
            </a:r>
            <a:r>
              <a:rPr lang="es-ES" dirty="0">
                <a:solidFill>
                  <a:prstClr val="black"/>
                </a:solidFill>
                <a:latin typeface="Gill Sans MT" panose="020B0502020104020203" pitchFamily="34" charset="0"/>
                <a:ea typeface="MS Mincho" panose="02020609040205080304" pitchFamily="49" charset="-128"/>
              </a:rPr>
              <a:t>Los bancos de tierra se deben concebir como instrumentos de gestión del suelo más que como mecanismos de regulación del precio. La experiencia de </a:t>
            </a:r>
            <a:r>
              <a:rPr lang="es-ES" dirty="0" err="1">
                <a:solidFill>
                  <a:prstClr val="black"/>
                </a:solidFill>
                <a:latin typeface="Gill Sans MT" panose="020B0502020104020203" pitchFamily="34" charset="0"/>
                <a:ea typeface="MS Mincho" panose="02020609040205080304" pitchFamily="49" charset="-128"/>
              </a:rPr>
              <a:t>Metrovivienda</a:t>
            </a:r>
            <a:r>
              <a:rPr lang="es-ES" dirty="0">
                <a:solidFill>
                  <a:prstClr val="black"/>
                </a:solidFill>
                <a:latin typeface="Gill Sans MT" panose="020B0502020104020203" pitchFamily="34" charset="0"/>
                <a:ea typeface="MS Mincho" panose="02020609040205080304" pitchFamily="49" charset="-128"/>
              </a:rPr>
              <a:t> en Bogotá muestra que los determinantes del precio del suelo urbano son muy heterogéneos, y la administración local apenas incide en el precio del suelo de manera muy indirecta.</a:t>
            </a:r>
            <a:endParaRPr lang="es-CO" dirty="0">
              <a:solidFill>
                <a:prstClr val="black"/>
              </a:solidFill>
              <a:latin typeface="Gill Sans MT" panose="020B0502020104020203" pitchFamily="34" charset="0"/>
              <a:ea typeface="Calibri" panose="020F0502020204030204" pitchFamily="34" charset="0"/>
            </a:endParaRPr>
          </a:p>
        </p:txBody>
      </p:sp>
      <p:sp>
        <p:nvSpPr>
          <p:cNvPr id="7" name="CuadroTexto 6"/>
          <p:cNvSpPr txBox="1"/>
          <p:nvPr/>
        </p:nvSpPr>
        <p:spPr>
          <a:xfrm>
            <a:off x="296562" y="4489105"/>
            <a:ext cx="3731672" cy="1908215"/>
          </a:xfrm>
          <a:prstGeom prst="rect">
            <a:avLst/>
          </a:prstGeom>
          <a:noFill/>
        </p:spPr>
        <p:txBody>
          <a:bodyPr wrap="square" rtlCol="0">
            <a:spAutoFit/>
          </a:bodyPr>
          <a:lstStyle/>
          <a:p>
            <a:pPr lvl="0" algn="just"/>
            <a:r>
              <a:rPr lang="es-ES" sz="2800" b="1" dirty="0">
                <a:solidFill>
                  <a:srgbClr val="B5FEB4"/>
                </a:solidFill>
                <a:latin typeface="Gill Sans MT" panose="020B0502020104020203" pitchFamily="34" charset="0"/>
                <a:ea typeface="MS Mincho" panose="02020609040205080304" pitchFamily="49" charset="-128"/>
              </a:rPr>
              <a:t>18. </a:t>
            </a:r>
            <a:r>
              <a:rPr lang="es-ES" dirty="0">
                <a:solidFill>
                  <a:prstClr val="black"/>
                </a:solidFill>
                <a:latin typeface="Gill Sans MT" panose="020B0502020104020203" pitchFamily="34" charset="0"/>
                <a:ea typeface="MS Mincho" panose="02020609040205080304" pitchFamily="49" charset="-128"/>
              </a:rPr>
              <a:t>El país todavía cuenta con un monto significativo de reservas sin gastar ($10 billones). Puesto que los proyectos del </a:t>
            </a:r>
            <a:r>
              <a:rPr lang="es-ES" dirty="0" err="1">
                <a:solidFill>
                  <a:prstClr val="black"/>
                </a:solidFill>
                <a:latin typeface="Gill Sans MT" panose="020B0502020104020203" pitchFamily="34" charset="0"/>
                <a:ea typeface="MS Mincho" panose="02020609040205080304" pitchFamily="49" charset="-128"/>
              </a:rPr>
              <a:t>Amva</a:t>
            </a:r>
            <a:r>
              <a:rPr lang="es-ES" dirty="0">
                <a:solidFill>
                  <a:prstClr val="black"/>
                </a:solidFill>
                <a:latin typeface="Gill Sans MT" panose="020B0502020104020203" pitchFamily="34" charset="0"/>
                <a:ea typeface="MS Mincho" panose="02020609040205080304" pitchFamily="49" charset="-128"/>
              </a:rPr>
              <a:t> cubren varios municipios, pueden competir por los recursos de las regalías.</a:t>
            </a:r>
            <a:endParaRPr lang="es-CO" dirty="0">
              <a:solidFill>
                <a:prstClr val="black"/>
              </a:solidFill>
              <a:latin typeface="Gill Sans MT" panose="020B0502020104020203" pitchFamily="34" charset="0"/>
              <a:ea typeface="Calibri" panose="020F0502020204030204" pitchFamily="34" charset="0"/>
            </a:endParaRPr>
          </a:p>
        </p:txBody>
      </p:sp>
      <p:sp>
        <p:nvSpPr>
          <p:cNvPr id="8" name="CuadroTexto 7"/>
          <p:cNvSpPr txBox="1"/>
          <p:nvPr/>
        </p:nvSpPr>
        <p:spPr>
          <a:xfrm>
            <a:off x="4176584" y="1148320"/>
            <a:ext cx="3882489" cy="2185214"/>
          </a:xfrm>
          <a:prstGeom prst="rect">
            <a:avLst/>
          </a:prstGeom>
          <a:noFill/>
        </p:spPr>
        <p:txBody>
          <a:bodyPr wrap="square" rtlCol="0">
            <a:spAutoFit/>
          </a:bodyPr>
          <a:lstStyle/>
          <a:p>
            <a:pPr lvl="0" algn="just"/>
            <a:r>
              <a:rPr lang="es-ES" sz="2800" b="1" dirty="0">
                <a:solidFill>
                  <a:srgbClr val="B5FEB4"/>
                </a:solidFill>
                <a:latin typeface="Gill Sans MT" panose="020B0502020104020203" pitchFamily="34" charset="0"/>
                <a:ea typeface="MS Mincho" panose="02020609040205080304" pitchFamily="49" charset="-128"/>
              </a:rPr>
              <a:t>19. </a:t>
            </a:r>
            <a:r>
              <a:rPr lang="es-ES" dirty="0">
                <a:solidFill>
                  <a:prstClr val="black"/>
                </a:solidFill>
                <a:latin typeface="Gill Sans MT" panose="020B0502020104020203" pitchFamily="34" charset="0"/>
                <a:ea typeface="MS Mincho" panose="02020609040205080304" pitchFamily="49" charset="-128"/>
              </a:rPr>
              <a:t>El </a:t>
            </a:r>
            <a:r>
              <a:rPr lang="es-ES" dirty="0" err="1">
                <a:solidFill>
                  <a:prstClr val="black"/>
                </a:solidFill>
                <a:latin typeface="Gill Sans MT" panose="020B0502020104020203" pitchFamily="34" charset="0"/>
                <a:ea typeface="MS Mincho" panose="02020609040205080304" pitchFamily="49" charset="-128"/>
              </a:rPr>
              <a:t>Amva</a:t>
            </a:r>
            <a:r>
              <a:rPr lang="es-ES" dirty="0">
                <a:solidFill>
                  <a:prstClr val="black"/>
                </a:solidFill>
                <a:latin typeface="Gill Sans MT" panose="020B0502020104020203" pitchFamily="34" charset="0"/>
                <a:ea typeface="MS Mincho" panose="02020609040205080304" pitchFamily="49" charset="-128"/>
              </a:rPr>
              <a:t> podría insistir, junto con otras administraciones locales, en la conveniencia de que el gobierno reglamente la emisión de títulos de derechos de edificabilidad. Se debería tener como referencia la experiencia de São Paulo con los </a:t>
            </a:r>
            <a:r>
              <a:rPr lang="es-ES" dirty="0" err="1">
                <a:solidFill>
                  <a:prstClr val="black"/>
                </a:solidFill>
                <a:latin typeface="Gill Sans MT" panose="020B0502020104020203" pitchFamily="34" charset="0"/>
                <a:ea typeface="MS Mincho" panose="02020609040205080304" pitchFamily="49" charset="-128"/>
              </a:rPr>
              <a:t>Cepacs</a:t>
            </a:r>
            <a:r>
              <a:rPr lang="es-ES" dirty="0">
                <a:solidFill>
                  <a:prstClr val="black"/>
                </a:solidFill>
                <a:latin typeface="Gill Sans MT" panose="020B0502020104020203" pitchFamily="34" charset="0"/>
                <a:ea typeface="MS Mincho" panose="02020609040205080304" pitchFamily="49" charset="-128"/>
              </a:rPr>
              <a:t>.</a:t>
            </a:r>
            <a:endParaRPr lang="es-CO" dirty="0">
              <a:solidFill>
                <a:prstClr val="black"/>
              </a:solidFill>
              <a:latin typeface="Gill Sans MT" panose="020B0502020104020203" pitchFamily="34" charset="0"/>
              <a:ea typeface="Calibri" panose="020F0502020204030204" pitchFamily="34" charset="0"/>
            </a:endParaRPr>
          </a:p>
        </p:txBody>
      </p:sp>
      <p:sp>
        <p:nvSpPr>
          <p:cNvPr id="9" name="CuadroTexto 8"/>
          <p:cNvSpPr txBox="1"/>
          <p:nvPr/>
        </p:nvSpPr>
        <p:spPr>
          <a:xfrm>
            <a:off x="4176584" y="3469458"/>
            <a:ext cx="3882490" cy="3016210"/>
          </a:xfrm>
          <a:prstGeom prst="rect">
            <a:avLst/>
          </a:prstGeom>
          <a:noFill/>
        </p:spPr>
        <p:txBody>
          <a:bodyPr wrap="square" rtlCol="0">
            <a:spAutoFit/>
          </a:bodyPr>
          <a:lstStyle/>
          <a:p>
            <a:pPr lvl="0" algn="just"/>
            <a:r>
              <a:rPr lang="es-ES" sz="2800" b="1" dirty="0">
                <a:solidFill>
                  <a:srgbClr val="B5FEB4"/>
                </a:solidFill>
                <a:latin typeface="Gill Sans MT" panose="020B0502020104020203" pitchFamily="34" charset="0"/>
                <a:ea typeface="MS Mincho" panose="02020609040205080304" pitchFamily="49" charset="-128"/>
              </a:rPr>
              <a:t>20. </a:t>
            </a:r>
            <a:r>
              <a:rPr lang="es-ES" dirty="0">
                <a:solidFill>
                  <a:prstClr val="black"/>
                </a:solidFill>
                <a:latin typeface="Gill Sans MT" panose="020B0502020104020203" pitchFamily="34" charset="0"/>
                <a:ea typeface="MS Mincho" panose="02020609040205080304" pitchFamily="49" charset="-128"/>
              </a:rPr>
              <a:t>El </a:t>
            </a:r>
            <a:r>
              <a:rPr lang="es-ES" dirty="0" err="1">
                <a:solidFill>
                  <a:prstClr val="black"/>
                </a:solidFill>
                <a:latin typeface="Gill Sans MT" panose="020B0502020104020203" pitchFamily="34" charset="0"/>
                <a:ea typeface="MS Mincho" panose="02020609040205080304" pitchFamily="49" charset="-128"/>
              </a:rPr>
              <a:t>Amva</a:t>
            </a:r>
            <a:r>
              <a:rPr lang="es-ES" dirty="0">
                <a:solidFill>
                  <a:prstClr val="black"/>
                </a:solidFill>
                <a:latin typeface="Gill Sans MT" panose="020B0502020104020203" pitchFamily="34" charset="0"/>
                <a:ea typeface="MS Mincho" panose="02020609040205080304" pitchFamily="49" charset="-128"/>
              </a:rPr>
              <a:t>, como autoridad suprema del transporte, debe liderar los cobros por congestión, que no se han explorado en el país. Como lo ha mostrado </a:t>
            </a:r>
            <a:r>
              <a:rPr lang="es-ES" dirty="0" err="1">
                <a:solidFill>
                  <a:prstClr val="black"/>
                </a:solidFill>
                <a:latin typeface="Gill Sans MT" panose="020B0502020104020203" pitchFamily="34" charset="0"/>
                <a:ea typeface="MS Mincho" panose="02020609040205080304" pitchFamily="49" charset="-128"/>
              </a:rPr>
              <a:t>Vickrey</a:t>
            </a:r>
            <a:r>
              <a:rPr lang="es-ES" dirty="0">
                <a:solidFill>
                  <a:prstClr val="black"/>
                </a:solidFill>
                <a:latin typeface="Gill Sans MT" panose="020B0502020104020203" pitchFamily="34" charset="0"/>
                <a:ea typeface="MS Mincho" panose="02020609040205080304" pitchFamily="49" charset="-128"/>
              </a:rPr>
              <a:t> en diversos estudios, estos cobros tienen, por lo menos, 3 ventajas. Primero, permiten que las personas revelen su preferencia por la necesidad del servicio. Segundo, mejoran la eficiencia en el uso del bien</a:t>
            </a:r>
            <a:endParaRPr lang="es-CO" dirty="0">
              <a:solidFill>
                <a:prstClr val="black"/>
              </a:solidFill>
              <a:latin typeface="Gill Sans MT" panose="020B0502020104020203" pitchFamily="34" charset="0"/>
              <a:ea typeface="Calibri" panose="020F0502020204030204" pitchFamily="34" charset="0"/>
            </a:endParaRPr>
          </a:p>
        </p:txBody>
      </p:sp>
      <p:sp>
        <p:nvSpPr>
          <p:cNvPr id="10" name="CuadroTexto 9"/>
          <p:cNvSpPr txBox="1"/>
          <p:nvPr/>
        </p:nvSpPr>
        <p:spPr>
          <a:xfrm>
            <a:off x="8190880" y="1289019"/>
            <a:ext cx="3781168" cy="646331"/>
          </a:xfrm>
          <a:prstGeom prst="rect">
            <a:avLst/>
          </a:prstGeom>
          <a:noFill/>
        </p:spPr>
        <p:txBody>
          <a:bodyPr wrap="square" rtlCol="0">
            <a:spAutoFit/>
          </a:bodyPr>
          <a:lstStyle/>
          <a:p>
            <a:pPr lvl="0" algn="just"/>
            <a:r>
              <a:rPr lang="es-ES">
                <a:solidFill>
                  <a:prstClr val="black"/>
                </a:solidFill>
                <a:latin typeface="Gill Sans MT" panose="020B0502020104020203" pitchFamily="34" charset="0"/>
                <a:ea typeface="MS Mincho" panose="02020609040205080304" pitchFamily="49" charset="-128"/>
              </a:rPr>
              <a:t>público. Y, tercero, son una fuente de ingresos importante.</a:t>
            </a:r>
            <a:endParaRPr lang="es-CO" dirty="0">
              <a:solidFill>
                <a:prstClr val="black"/>
              </a:solidFill>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28939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5467" y="-135467"/>
            <a:ext cx="12598400" cy="728133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p:nvPr/>
        </p:nvSpPr>
        <p:spPr>
          <a:xfrm>
            <a:off x="3649132" y="2843480"/>
            <a:ext cx="5029201" cy="1323439"/>
          </a:xfrm>
          <a:prstGeom prst="rect">
            <a:avLst/>
          </a:prstGeom>
          <a:noFill/>
        </p:spPr>
        <p:txBody>
          <a:bodyPr wrap="square" rtlCol="0">
            <a:spAutoFit/>
          </a:bodyPr>
          <a:lstStyle/>
          <a:p>
            <a:r>
              <a:rPr lang="es-CO" sz="8000" b="1" dirty="0">
                <a:solidFill>
                  <a:schemeClr val="bg1"/>
                </a:solidFill>
                <a:latin typeface="Gill Sans MT" panose="020B0502020104020203" pitchFamily="34" charset="0"/>
              </a:rPr>
              <a:t>GRACIAS</a:t>
            </a:r>
          </a:p>
        </p:txBody>
      </p:sp>
      <p:sp>
        <p:nvSpPr>
          <p:cNvPr id="5" name="Rectángulo 4"/>
          <p:cNvSpPr/>
          <p:nvPr/>
        </p:nvSpPr>
        <p:spPr>
          <a:xfrm>
            <a:off x="3217333" y="2590800"/>
            <a:ext cx="5875867" cy="1845733"/>
          </a:xfrm>
          <a:prstGeom prst="rect">
            <a:avLst/>
          </a:prstGeom>
          <a:noFill/>
          <a:ln w="76200">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9198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
            <a:ext cx="12192000" cy="52465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1065A6A2-11A4-4B00-A5EC-1D51502B4ACF}"/>
              </a:ext>
            </a:extLst>
          </p:cNvPr>
          <p:cNvSpPr/>
          <p:nvPr/>
        </p:nvSpPr>
        <p:spPr>
          <a:xfrm>
            <a:off x="270538" y="3953573"/>
            <a:ext cx="5432980" cy="2308324"/>
          </a:xfrm>
          <a:prstGeom prst="rect">
            <a:avLst/>
          </a:prstGeom>
        </p:spPr>
        <p:txBody>
          <a:bodyPr wrap="square" anchor="ctr">
            <a:spAutoFit/>
          </a:bodyPr>
          <a:lstStyle/>
          <a:p>
            <a:pPr algn="just"/>
            <a:r>
              <a:rPr lang="es-ES" dirty="0">
                <a:latin typeface="Gill Sans MT" panose="020B0502020104020203" pitchFamily="34" charset="0"/>
                <a:ea typeface="Calibri" panose="020F0502020204030204" pitchFamily="34" charset="0"/>
              </a:rPr>
              <a:t>Existe un cierto acuerdo en que la estructura administrativa de los departamentos no es conveniente para consolidar el desarrollo regional. Los municipios tienen más margen de acción y, sobre todo, disponen de fuentes de recursos valiosas que se originan en el suelo y el urbanismo. Las áreas metropolitanas también están llamadas a cumplir funciones relevantes en los asuntos relacionados con el ordenamiento territorial. </a:t>
            </a:r>
            <a:endParaRPr lang="es-CO" dirty="0">
              <a:latin typeface="Gill Sans MT" panose="020B0502020104020203" pitchFamily="34" charset="0"/>
            </a:endParaRPr>
          </a:p>
        </p:txBody>
      </p:sp>
      <p:pic>
        <p:nvPicPr>
          <p:cNvPr id="14" name="Imagen 13">
            <a:extLst>
              <a:ext uri="{FF2B5EF4-FFF2-40B4-BE49-F238E27FC236}">
                <a16:creationId xmlns:a16="http://schemas.microsoft.com/office/drawing/2014/main" id="{315BBC81-13AD-4B80-9D43-2EEAE07B13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17232" y="1613064"/>
            <a:ext cx="4852087" cy="4124178"/>
          </a:xfrm>
          <a:prstGeom prst="rect">
            <a:avLst/>
          </a:prstGeom>
          <a:noFill/>
          <a:ln>
            <a:noFill/>
          </a:ln>
        </p:spPr>
      </p:pic>
      <p:sp>
        <p:nvSpPr>
          <p:cNvPr id="7" name="Rectángulo redondeado 6"/>
          <p:cNvSpPr/>
          <p:nvPr/>
        </p:nvSpPr>
        <p:spPr>
          <a:xfrm>
            <a:off x="2520846" y="262328"/>
            <a:ext cx="7150308" cy="58461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BAAB4F1F-4EC2-4D51-8A6A-251F9399A2D5}"/>
              </a:ext>
            </a:extLst>
          </p:cNvPr>
          <p:cNvSpPr txBox="1"/>
          <p:nvPr/>
        </p:nvSpPr>
        <p:spPr>
          <a:xfrm>
            <a:off x="3132171" y="325318"/>
            <a:ext cx="5913143" cy="461665"/>
          </a:xfrm>
          <a:prstGeom prst="rect">
            <a:avLst/>
          </a:prstGeom>
          <a:noFill/>
        </p:spPr>
        <p:txBody>
          <a:bodyPr wrap="square" rtlCol="0">
            <a:spAutoFit/>
          </a:bodyPr>
          <a:lstStyle/>
          <a:p>
            <a:r>
              <a:rPr lang="es-CO" sz="2400" b="1" dirty="0">
                <a:solidFill>
                  <a:srgbClr val="002060"/>
                </a:solidFill>
                <a:latin typeface="Gill Sans MT" panose="020B0502020104020203" pitchFamily="34" charset="0"/>
              </a:rPr>
              <a:t>APROXIMACIÓN MESOECONÓMICA</a:t>
            </a:r>
          </a:p>
        </p:txBody>
      </p:sp>
      <p:sp>
        <p:nvSpPr>
          <p:cNvPr id="4" name="CuadroTexto 3"/>
          <p:cNvSpPr txBox="1"/>
          <p:nvPr/>
        </p:nvSpPr>
        <p:spPr>
          <a:xfrm>
            <a:off x="1360595" y="2368445"/>
            <a:ext cx="3252865" cy="769441"/>
          </a:xfrm>
          <a:prstGeom prst="rect">
            <a:avLst/>
          </a:prstGeom>
          <a:noFill/>
        </p:spPr>
        <p:txBody>
          <a:bodyPr wrap="square" rtlCol="0">
            <a:spAutoFit/>
          </a:bodyPr>
          <a:lstStyle/>
          <a:p>
            <a:pPr algn="ctr"/>
            <a:r>
              <a:rPr lang="es-CO" sz="2200" dirty="0">
                <a:latin typeface="Gill Sans MT" panose="020B0502020104020203" pitchFamily="34" charset="0"/>
              </a:rPr>
              <a:t>EL ORDENAMIENTO TERRITORIAL</a:t>
            </a:r>
          </a:p>
        </p:txBody>
      </p:sp>
      <p:sp>
        <p:nvSpPr>
          <p:cNvPr id="12" name="Rectángulo 11"/>
          <p:cNvSpPr/>
          <p:nvPr/>
        </p:nvSpPr>
        <p:spPr>
          <a:xfrm>
            <a:off x="2524806" y="1680190"/>
            <a:ext cx="960291"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p:cNvSpPr txBox="1"/>
          <p:nvPr/>
        </p:nvSpPr>
        <p:spPr>
          <a:xfrm>
            <a:off x="2520846" y="1704190"/>
            <a:ext cx="1114998" cy="707886"/>
          </a:xfrm>
          <a:prstGeom prst="rect">
            <a:avLst/>
          </a:prstGeom>
          <a:noFill/>
        </p:spPr>
        <p:txBody>
          <a:bodyPr wrap="square" rtlCol="0">
            <a:spAutoFit/>
          </a:bodyPr>
          <a:lstStyle/>
          <a:p>
            <a:r>
              <a:rPr lang="es-CO" sz="4000" b="1" dirty="0">
                <a:solidFill>
                  <a:schemeClr val="accent5">
                    <a:lumMod val="50000"/>
                  </a:schemeClr>
                </a:solidFill>
                <a:latin typeface="Gill Sans MT" panose="020B0502020104020203" pitchFamily="34" charset="0"/>
              </a:rPr>
              <a:t>1.1.</a:t>
            </a:r>
          </a:p>
        </p:txBody>
      </p:sp>
      <p:sp>
        <p:nvSpPr>
          <p:cNvPr id="6" name="Rectángulo 5">
            <a:extLst>
              <a:ext uri="{FF2B5EF4-FFF2-40B4-BE49-F238E27FC236}">
                <a16:creationId xmlns:a16="http://schemas.microsoft.com/office/drawing/2014/main" id="{E2FA73C1-FFA7-4A6D-B49E-4D9A9F40E8CA}"/>
              </a:ext>
            </a:extLst>
          </p:cNvPr>
          <p:cNvSpPr/>
          <p:nvPr/>
        </p:nvSpPr>
        <p:spPr>
          <a:xfrm>
            <a:off x="6417232" y="5737242"/>
            <a:ext cx="4938627" cy="276999"/>
          </a:xfrm>
          <a:prstGeom prst="rect">
            <a:avLst/>
          </a:prstGeom>
        </p:spPr>
        <p:txBody>
          <a:bodyPr wrap="square">
            <a:spAutoFit/>
          </a:bodyPr>
          <a:lstStyle/>
          <a:p>
            <a:r>
              <a:rPr lang="es-ES" sz="1200" b="1" dirty="0">
                <a:latin typeface="Gill Sans MT" panose="020B0502020104020203" pitchFamily="34" charset="0"/>
                <a:ea typeface="Calibri" panose="020F0502020204030204" pitchFamily="34" charset="0"/>
              </a:rPr>
              <a:t>Fuente: </a:t>
            </a:r>
            <a:r>
              <a:rPr lang="es-ES" sz="1200" dirty="0" err="1">
                <a:latin typeface="Gill Sans MT" panose="020B0502020104020203" pitchFamily="34" charset="0"/>
                <a:ea typeface="Calibri" panose="020F0502020204030204" pitchFamily="34" charset="0"/>
              </a:rPr>
              <a:t>Dane</a:t>
            </a:r>
            <a:r>
              <a:rPr lang="es-ES" sz="1200" dirty="0">
                <a:latin typeface="Gill Sans MT" panose="020B0502020104020203" pitchFamily="34" charset="0"/>
                <a:ea typeface="Calibri" panose="020F0502020204030204" pitchFamily="34" charset="0"/>
              </a:rPr>
              <a:t>, de acuerdo con la División Político Administrativa (</a:t>
            </a:r>
            <a:r>
              <a:rPr lang="es-ES" sz="1200" dirty="0" err="1">
                <a:latin typeface="Gill Sans MT" panose="020B0502020104020203" pitchFamily="34" charset="0"/>
                <a:ea typeface="Calibri" panose="020F0502020204030204" pitchFamily="34" charset="0"/>
              </a:rPr>
              <a:t>Divipola</a:t>
            </a:r>
            <a:r>
              <a:rPr lang="es-ES" sz="1200" dirty="0">
                <a:latin typeface="Gill Sans MT" panose="020B0502020104020203" pitchFamily="34" charset="0"/>
                <a:ea typeface="Calibri" panose="020F0502020204030204" pitchFamily="34" charset="0"/>
              </a:rPr>
              <a:t>)</a:t>
            </a:r>
            <a:endParaRPr lang="es-CO" sz="1200" dirty="0">
              <a:latin typeface="Gill Sans MT" panose="020B0502020104020203" pitchFamily="34" charset="0"/>
            </a:endParaRPr>
          </a:p>
        </p:txBody>
      </p:sp>
      <p:sp>
        <p:nvSpPr>
          <p:cNvPr id="8" name="Rectángulo 7">
            <a:extLst>
              <a:ext uri="{FF2B5EF4-FFF2-40B4-BE49-F238E27FC236}">
                <a16:creationId xmlns:a16="http://schemas.microsoft.com/office/drawing/2014/main" id="{57CF452D-5FD1-47E2-B24F-5E4C9DE36AC0}"/>
              </a:ext>
            </a:extLst>
          </p:cNvPr>
          <p:cNvSpPr/>
          <p:nvPr/>
        </p:nvSpPr>
        <p:spPr>
          <a:xfrm>
            <a:off x="6417232" y="1286598"/>
            <a:ext cx="4852087" cy="338554"/>
          </a:xfrm>
          <a:prstGeom prst="rect">
            <a:avLst/>
          </a:prstGeom>
        </p:spPr>
        <p:txBody>
          <a:bodyPr wrap="square">
            <a:spAutoFit/>
          </a:bodyPr>
          <a:lstStyle/>
          <a:p>
            <a:pPr algn="ctr"/>
            <a:r>
              <a:rPr lang="es-ES" sz="1600" b="1" dirty="0">
                <a:latin typeface="Arial" panose="020B0604020202020204" pitchFamily="34" charset="0"/>
                <a:ea typeface="Calibri" panose="020F0502020204030204" pitchFamily="34" charset="0"/>
              </a:rPr>
              <a:t>Área Metropolitana del Valle de Aburrá</a:t>
            </a:r>
            <a:endParaRPr lang="es-CO" sz="1600" b="1" dirty="0"/>
          </a:p>
        </p:txBody>
      </p:sp>
    </p:spTree>
    <p:extLst>
      <p:ext uri="{BB962C8B-B14F-4D97-AF65-F5344CB8AC3E}">
        <p14:creationId xmlns:p14="http://schemas.microsoft.com/office/powerpoint/2010/main" val="99449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1631934-2D45-478F-9736-6696DF689949}"/>
              </a:ext>
            </a:extLst>
          </p:cNvPr>
          <p:cNvSpPr/>
          <p:nvPr/>
        </p:nvSpPr>
        <p:spPr>
          <a:xfrm>
            <a:off x="285824" y="1284339"/>
            <a:ext cx="5692694" cy="2031325"/>
          </a:xfrm>
          <a:prstGeom prst="rect">
            <a:avLst/>
          </a:prstGeom>
        </p:spPr>
        <p:txBody>
          <a:bodyPr wrap="square">
            <a:spAutoFit/>
          </a:bodyPr>
          <a:lstStyle/>
          <a:p>
            <a:pPr algn="just"/>
            <a:r>
              <a:rPr lang="es-ES_tradnl" dirty="0">
                <a:latin typeface="Gill Sans MT" panose="020B0502020104020203" pitchFamily="34" charset="0"/>
              </a:rPr>
              <a:t>La diversidad de modalidades del ordenamiento territorial, y la multiplicidad de instituciones han ido creando un panorama caótico, en el que las funciones se traslapan e, incluso, son contradictorias. Además, las jerarquías jurídicas son discutibles, y no hay acuerdo en la prioridades. No es claro qué norma prima sobre la otra.</a:t>
            </a:r>
            <a:endParaRPr lang="es-CO" dirty="0">
              <a:effectLst/>
              <a:latin typeface="Gill Sans MT" panose="020B0502020104020203" pitchFamily="34" charset="0"/>
            </a:endParaRPr>
          </a:p>
          <a:p>
            <a:pPr algn="ctr"/>
            <a:r>
              <a:rPr lang="es-ES_tradnl" dirty="0"/>
              <a:t> </a:t>
            </a:r>
            <a:endParaRPr lang="es-CO" sz="3600" dirty="0">
              <a:effectLst/>
              <a:latin typeface="Times New Roman" panose="02020603050405020304" pitchFamily="18" charset="0"/>
              <a:ea typeface="Calibri" panose="020F0502020204030204" pitchFamily="34" charset="0"/>
            </a:endParaRPr>
          </a:p>
        </p:txBody>
      </p:sp>
      <p:graphicFrame>
        <p:nvGraphicFramePr>
          <p:cNvPr id="8" name="Tabla 7">
            <a:extLst>
              <a:ext uri="{FF2B5EF4-FFF2-40B4-BE49-F238E27FC236}">
                <a16:creationId xmlns:a16="http://schemas.microsoft.com/office/drawing/2014/main" id="{866B00C8-1DF4-44FD-8852-E399447C4460}"/>
              </a:ext>
            </a:extLst>
          </p:cNvPr>
          <p:cNvGraphicFramePr>
            <a:graphicFrameLocks noGrp="1"/>
          </p:cNvGraphicFramePr>
          <p:nvPr>
            <p:extLst>
              <p:ext uri="{D42A27DB-BD31-4B8C-83A1-F6EECF244321}">
                <p14:modId xmlns:p14="http://schemas.microsoft.com/office/powerpoint/2010/main" val="3403490807"/>
              </p:ext>
            </p:extLst>
          </p:nvPr>
        </p:nvGraphicFramePr>
        <p:xfrm>
          <a:off x="6677358" y="1729183"/>
          <a:ext cx="4764945" cy="4444137"/>
        </p:xfrm>
        <a:graphic>
          <a:graphicData uri="http://schemas.openxmlformats.org/drawingml/2006/table">
            <a:tbl>
              <a:tblPr firstRow="1" firstCol="1" bandRow="1">
                <a:tableStyleId>{5940675A-B579-460E-94D1-54222C63F5DA}</a:tableStyleId>
              </a:tblPr>
              <a:tblGrid>
                <a:gridCol w="992320">
                  <a:extLst>
                    <a:ext uri="{9D8B030D-6E8A-4147-A177-3AD203B41FA5}">
                      <a16:colId xmlns:a16="http://schemas.microsoft.com/office/drawing/2014/main" val="1223175027"/>
                    </a:ext>
                  </a:extLst>
                </a:gridCol>
                <a:gridCol w="3772625">
                  <a:extLst>
                    <a:ext uri="{9D8B030D-6E8A-4147-A177-3AD203B41FA5}">
                      <a16:colId xmlns:a16="http://schemas.microsoft.com/office/drawing/2014/main" val="2718768315"/>
                    </a:ext>
                  </a:extLst>
                </a:gridCol>
              </a:tblGrid>
              <a:tr h="166700">
                <a:tc>
                  <a:txBody>
                    <a:bodyPr/>
                    <a:lstStyle/>
                    <a:p>
                      <a:pPr>
                        <a:spcAft>
                          <a:spcPts val="0"/>
                        </a:spcAft>
                      </a:pPr>
                      <a:r>
                        <a:rPr lang="es-ES_tradnl" sz="1200" b="1" dirty="0">
                          <a:effectLst/>
                          <a:latin typeface="Gill Sans MT" panose="020B0502020104020203" pitchFamily="34" charset="0"/>
                        </a:rPr>
                        <a:t>COT</a:t>
                      </a:r>
                      <a:endParaRPr lang="es-CO" sz="1200" b="1" dirty="0">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a:effectLst/>
                        </a:rPr>
                        <a:t>Comisión de Ordenamiento Territorial</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2479995647"/>
                  </a:ext>
                </a:extLst>
              </a:tr>
              <a:tr h="333400">
                <a:tc>
                  <a:txBody>
                    <a:bodyPr/>
                    <a:lstStyle/>
                    <a:p>
                      <a:pPr>
                        <a:spcAft>
                          <a:spcPts val="0"/>
                        </a:spcAft>
                      </a:pPr>
                      <a:r>
                        <a:rPr lang="es-ES_tradnl" sz="1200" b="1">
                          <a:effectLst/>
                          <a:latin typeface="Gill Sans MT" panose="020B0502020104020203" pitchFamily="34" charset="0"/>
                        </a:rPr>
                        <a:t>EOT</a:t>
                      </a:r>
                      <a:endParaRPr lang="es-CO" sz="1200" b="1">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a:effectLst/>
                        </a:rPr>
                        <a:t>Esquema Básico de Ordenamiento Territorial</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1500320048"/>
                  </a:ext>
                </a:extLst>
              </a:tr>
              <a:tr h="333400">
                <a:tc>
                  <a:txBody>
                    <a:bodyPr/>
                    <a:lstStyle/>
                    <a:p>
                      <a:pPr>
                        <a:spcAft>
                          <a:spcPts val="0"/>
                        </a:spcAft>
                      </a:pPr>
                      <a:r>
                        <a:rPr lang="es-ES_tradnl" sz="1200" b="1">
                          <a:effectLst/>
                          <a:latin typeface="Gill Sans MT" panose="020B0502020104020203" pitchFamily="34" charset="0"/>
                        </a:rPr>
                        <a:t>Opspr</a:t>
                      </a:r>
                      <a:endParaRPr lang="es-CO" sz="1200" b="1">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a:effectLst/>
                        </a:rPr>
                        <a:t>Ordenamiento Productivo y Social de la Propiedad</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2831968312"/>
                  </a:ext>
                </a:extLst>
              </a:tr>
              <a:tr h="166700">
                <a:tc>
                  <a:txBody>
                    <a:bodyPr/>
                    <a:lstStyle/>
                    <a:p>
                      <a:pPr>
                        <a:spcAft>
                          <a:spcPts val="0"/>
                        </a:spcAft>
                      </a:pPr>
                      <a:r>
                        <a:rPr lang="es-ES_tradnl" sz="1200" b="1">
                          <a:effectLst/>
                          <a:latin typeface="Gill Sans MT" panose="020B0502020104020203" pitchFamily="34" charset="0"/>
                        </a:rPr>
                        <a:t>OTA</a:t>
                      </a:r>
                      <a:endParaRPr lang="es-CO" sz="1200" b="1">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a:effectLst/>
                        </a:rPr>
                        <a:t>Ordenamiento Territorial Agropecuario</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3875150651"/>
                  </a:ext>
                </a:extLst>
              </a:tr>
              <a:tr h="166700">
                <a:tc>
                  <a:txBody>
                    <a:bodyPr/>
                    <a:lstStyle/>
                    <a:p>
                      <a:pPr>
                        <a:spcAft>
                          <a:spcPts val="0"/>
                        </a:spcAft>
                      </a:pPr>
                      <a:r>
                        <a:rPr lang="es-ES_tradnl" sz="1200" b="1" dirty="0" err="1">
                          <a:effectLst/>
                          <a:latin typeface="Gill Sans MT" panose="020B0502020104020203" pitchFamily="34" charset="0"/>
                        </a:rPr>
                        <a:t>Pbot</a:t>
                      </a:r>
                      <a:endParaRPr lang="es-CO" sz="1200" b="1" dirty="0">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a:effectLst/>
                        </a:rPr>
                        <a:t>Plan Básico de Ordenamiento Territorial</a:t>
                      </a:r>
                      <a:endParaRPr lang="es-CO" sz="110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2609061588"/>
                  </a:ext>
                </a:extLst>
              </a:tr>
              <a:tr h="333400">
                <a:tc>
                  <a:txBody>
                    <a:bodyPr/>
                    <a:lstStyle/>
                    <a:p>
                      <a:pPr>
                        <a:spcAft>
                          <a:spcPts val="0"/>
                        </a:spcAft>
                      </a:pPr>
                      <a:r>
                        <a:rPr lang="es-ES_tradnl" sz="1200" b="1">
                          <a:effectLst/>
                          <a:latin typeface="Gill Sans MT" panose="020B0502020104020203" pitchFamily="34" charset="0"/>
                        </a:rPr>
                        <a:t>Pdet</a:t>
                      </a:r>
                      <a:endParaRPr lang="es-CO" sz="1200" b="1">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a:effectLst/>
                        </a:rPr>
                        <a:t>Programas de Desarrollo con Enfoque Territorial</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101764457"/>
                  </a:ext>
                </a:extLst>
              </a:tr>
              <a:tr h="333400">
                <a:tc>
                  <a:txBody>
                    <a:bodyPr/>
                    <a:lstStyle/>
                    <a:p>
                      <a:pPr>
                        <a:spcAft>
                          <a:spcPts val="0"/>
                        </a:spcAft>
                      </a:pPr>
                      <a:r>
                        <a:rPr lang="es-ES_tradnl" sz="1200" b="1" dirty="0" err="1">
                          <a:effectLst/>
                          <a:latin typeface="Gill Sans MT" panose="020B0502020104020203" pitchFamily="34" charset="0"/>
                        </a:rPr>
                        <a:t>Pemot</a:t>
                      </a:r>
                      <a:endParaRPr lang="es-CO" sz="1200" b="1" dirty="0">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a:effectLst/>
                        </a:rPr>
                        <a:t>Plan Estratégico Metropolitano de Ordenamiento Territorial</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3891102140"/>
                  </a:ext>
                </a:extLst>
              </a:tr>
              <a:tr h="367453">
                <a:tc>
                  <a:txBody>
                    <a:bodyPr/>
                    <a:lstStyle/>
                    <a:p>
                      <a:pPr>
                        <a:spcAft>
                          <a:spcPts val="0"/>
                        </a:spcAft>
                      </a:pPr>
                      <a:r>
                        <a:rPr lang="es-ES_tradnl" sz="1200" b="1" dirty="0" err="1">
                          <a:effectLst/>
                          <a:latin typeface="Gill Sans MT" panose="020B0502020104020203" pitchFamily="34" charset="0"/>
                        </a:rPr>
                        <a:t>Pnopspr</a:t>
                      </a:r>
                      <a:endParaRPr lang="es-CO" sz="1200" b="1" dirty="0">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a:effectLst/>
                        </a:rPr>
                        <a:t>Plan Nacional de Ordenamiento Productivo y Social de la Propiedad Rural</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3388573498"/>
                  </a:ext>
                </a:extLst>
              </a:tr>
              <a:tr h="166700">
                <a:tc>
                  <a:txBody>
                    <a:bodyPr/>
                    <a:lstStyle/>
                    <a:p>
                      <a:pPr>
                        <a:spcAft>
                          <a:spcPts val="0"/>
                        </a:spcAft>
                      </a:pPr>
                      <a:r>
                        <a:rPr lang="es-ES_tradnl" sz="1200" b="1" dirty="0">
                          <a:effectLst/>
                          <a:latin typeface="Gill Sans MT" panose="020B0502020104020203" pitchFamily="34" charset="0"/>
                        </a:rPr>
                        <a:t>POD</a:t>
                      </a:r>
                      <a:endParaRPr lang="es-CO" sz="1200" b="1" dirty="0">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a:effectLst/>
                        </a:rPr>
                        <a:t>Plan de Ordenamiento Departamental</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836128805"/>
                  </a:ext>
                </a:extLst>
              </a:tr>
              <a:tr h="333400">
                <a:tc>
                  <a:txBody>
                    <a:bodyPr/>
                    <a:lstStyle/>
                    <a:p>
                      <a:pPr>
                        <a:spcAft>
                          <a:spcPts val="0"/>
                        </a:spcAft>
                      </a:pPr>
                      <a:r>
                        <a:rPr lang="es-ES_tradnl" sz="1200" b="1" dirty="0" err="1">
                          <a:effectLst/>
                          <a:latin typeface="Gill Sans MT" panose="020B0502020104020203" pitchFamily="34" charset="0"/>
                        </a:rPr>
                        <a:t>Pomca</a:t>
                      </a:r>
                      <a:endParaRPr lang="es-CO" sz="1200" b="1" dirty="0">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a:effectLst/>
                        </a:rPr>
                        <a:t>Planes de Ordenamiento y Manejo de </a:t>
                      </a:r>
                      <a:r>
                        <a:rPr lang="es-ES_tradnl" sz="1100" dirty="0" err="1">
                          <a:effectLst/>
                        </a:rPr>
                        <a:t>Cuencias</a:t>
                      </a:r>
                      <a:r>
                        <a:rPr lang="es-ES_tradnl" sz="1100" dirty="0">
                          <a:effectLst/>
                        </a:rPr>
                        <a:t> Hidrográficas</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3295946148"/>
                  </a:ext>
                </a:extLst>
              </a:tr>
              <a:tr h="166700">
                <a:tc>
                  <a:txBody>
                    <a:bodyPr/>
                    <a:lstStyle/>
                    <a:p>
                      <a:pPr>
                        <a:spcAft>
                          <a:spcPts val="0"/>
                        </a:spcAft>
                      </a:pPr>
                      <a:r>
                        <a:rPr lang="es-ES_tradnl" sz="1200" b="1" dirty="0">
                          <a:effectLst/>
                          <a:latin typeface="Gill Sans MT" panose="020B0502020104020203" pitchFamily="34" charset="0"/>
                        </a:rPr>
                        <a:t>POT</a:t>
                      </a:r>
                      <a:endParaRPr lang="es-CO" sz="1200" b="1" dirty="0">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a:effectLst/>
                        </a:rPr>
                        <a:t>Plan de Ordenamiento Territorial</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1250400547"/>
                  </a:ext>
                </a:extLst>
              </a:tr>
              <a:tr h="333400">
                <a:tc>
                  <a:txBody>
                    <a:bodyPr/>
                    <a:lstStyle/>
                    <a:p>
                      <a:pPr>
                        <a:spcAft>
                          <a:spcPts val="0"/>
                        </a:spcAft>
                      </a:pPr>
                      <a:r>
                        <a:rPr lang="es-ES_tradnl" sz="1200" b="1">
                          <a:effectLst/>
                          <a:latin typeface="Gill Sans MT" panose="020B0502020104020203" pitchFamily="34" charset="0"/>
                        </a:rPr>
                        <a:t>Rape</a:t>
                      </a:r>
                      <a:endParaRPr lang="es-CO" sz="1200" b="1">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err="1">
                          <a:effectLst/>
                        </a:rPr>
                        <a:t>Region</a:t>
                      </a:r>
                      <a:r>
                        <a:rPr lang="es-ES_tradnl" sz="1100" dirty="0">
                          <a:effectLst/>
                        </a:rPr>
                        <a:t> Administrativa y de Planificación Especial</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1441602793"/>
                  </a:ext>
                </a:extLst>
              </a:tr>
              <a:tr h="166700">
                <a:tc>
                  <a:txBody>
                    <a:bodyPr/>
                    <a:lstStyle/>
                    <a:p>
                      <a:pPr>
                        <a:spcAft>
                          <a:spcPts val="0"/>
                        </a:spcAft>
                      </a:pPr>
                      <a:r>
                        <a:rPr lang="es-ES_tradnl" sz="1200" b="1" dirty="0">
                          <a:effectLst/>
                          <a:latin typeface="Gill Sans MT" panose="020B0502020104020203" pitchFamily="34" charset="0"/>
                        </a:rPr>
                        <a:t>RAP</a:t>
                      </a:r>
                      <a:endParaRPr lang="es-CO" sz="1200" b="1" dirty="0">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err="1">
                          <a:effectLst/>
                        </a:rPr>
                        <a:t>Region</a:t>
                      </a:r>
                      <a:r>
                        <a:rPr lang="es-ES_tradnl" sz="1100" dirty="0">
                          <a:effectLst/>
                        </a:rPr>
                        <a:t> Administrativa y de Planificación</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3687155633"/>
                  </a:ext>
                </a:extLst>
              </a:tr>
              <a:tr h="166700">
                <a:tc>
                  <a:txBody>
                    <a:bodyPr/>
                    <a:lstStyle/>
                    <a:p>
                      <a:pPr>
                        <a:spcAft>
                          <a:spcPts val="0"/>
                        </a:spcAft>
                      </a:pPr>
                      <a:r>
                        <a:rPr lang="es-ES_tradnl" sz="1200" b="1">
                          <a:effectLst/>
                          <a:latin typeface="Gill Sans MT" panose="020B0502020104020203" pitchFamily="34" charset="0"/>
                        </a:rPr>
                        <a:t>UBA</a:t>
                      </a:r>
                      <a:endParaRPr lang="es-CO" sz="1200" b="1">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a:effectLst/>
                        </a:rPr>
                        <a:t>Unidades Básicas de Análisis</a:t>
                      </a:r>
                      <a:endParaRPr lang="es-CO" sz="110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1855943629"/>
                  </a:ext>
                </a:extLst>
              </a:tr>
              <a:tr h="166700">
                <a:tc>
                  <a:txBody>
                    <a:bodyPr/>
                    <a:lstStyle/>
                    <a:p>
                      <a:pPr>
                        <a:spcAft>
                          <a:spcPts val="0"/>
                        </a:spcAft>
                      </a:pPr>
                      <a:r>
                        <a:rPr lang="es-ES_tradnl" sz="1200" b="1">
                          <a:effectLst/>
                          <a:latin typeface="Gill Sans MT" panose="020B0502020104020203" pitchFamily="34" charset="0"/>
                        </a:rPr>
                        <a:t>UPR</a:t>
                      </a:r>
                      <a:endParaRPr lang="es-CO" sz="1200" b="1">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a:effectLst/>
                        </a:rPr>
                        <a:t>Unidades de Planificación Rural</a:t>
                      </a:r>
                      <a:endParaRPr lang="es-CO" sz="110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523607161"/>
                  </a:ext>
                </a:extLst>
              </a:tr>
              <a:tr h="333400">
                <a:tc>
                  <a:txBody>
                    <a:bodyPr/>
                    <a:lstStyle/>
                    <a:p>
                      <a:pPr>
                        <a:spcAft>
                          <a:spcPts val="0"/>
                        </a:spcAft>
                      </a:pPr>
                      <a:r>
                        <a:rPr lang="es-ES_tradnl" sz="1200" b="1" dirty="0" err="1">
                          <a:effectLst/>
                          <a:latin typeface="Gill Sans MT" panose="020B0502020104020203" pitchFamily="34" charset="0"/>
                        </a:rPr>
                        <a:t>Zidres</a:t>
                      </a:r>
                      <a:endParaRPr lang="es-CO" sz="1200" b="1" dirty="0">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a:effectLst/>
                        </a:rPr>
                        <a:t>Zonas de Interés de Desarrollo Rural, Económico y Social</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2048351325"/>
                  </a:ext>
                </a:extLst>
              </a:tr>
              <a:tr h="279844">
                <a:tc>
                  <a:txBody>
                    <a:bodyPr/>
                    <a:lstStyle/>
                    <a:p>
                      <a:pPr>
                        <a:spcAft>
                          <a:spcPts val="0"/>
                        </a:spcAft>
                      </a:pPr>
                      <a:r>
                        <a:rPr lang="es-ES_tradnl" sz="1200" b="1" dirty="0">
                          <a:effectLst/>
                          <a:latin typeface="Gill Sans MT" panose="020B0502020104020203" pitchFamily="34" charset="0"/>
                        </a:rPr>
                        <a:t>ZRC</a:t>
                      </a:r>
                      <a:endParaRPr lang="es-CO" sz="1200" b="1" dirty="0">
                        <a:effectLst/>
                        <a:latin typeface="Gill Sans MT" panose="020B0502020104020203" pitchFamily="34" charset="0"/>
                        <a:ea typeface="Calibri" panose="020F0502020204030204" pitchFamily="34" charset="0"/>
                      </a:endParaRPr>
                    </a:p>
                  </a:txBody>
                  <a:tcPr marL="71443" marR="71443" marT="0" marB="0"/>
                </a:tc>
                <a:tc>
                  <a:txBody>
                    <a:bodyPr/>
                    <a:lstStyle/>
                    <a:p>
                      <a:pPr>
                        <a:spcAft>
                          <a:spcPts val="0"/>
                        </a:spcAft>
                      </a:pPr>
                      <a:r>
                        <a:rPr lang="es-ES_tradnl" sz="1100" dirty="0">
                          <a:effectLst/>
                        </a:rPr>
                        <a:t>Zonas de Reserva Campesinas</a:t>
                      </a:r>
                      <a:endParaRPr lang="es-CO" sz="1100" dirty="0">
                        <a:effectLst/>
                        <a:latin typeface="Gill Sans MT" panose="020B0502020104020203" pitchFamily="34" charset="0"/>
                        <a:ea typeface="Calibri" panose="020F0502020204030204" pitchFamily="34" charset="0"/>
                      </a:endParaRPr>
                    </a:p>
                  </a:txBody>
                  <a:tcPr marL="71443" marR="71443" marT="0" marB="0"/>
                </a:tc>
                <a:extLst>
                  <a:ext uri="{0D108BD9-81ED-4DB2-BD59-A6C34878D82A}">
                    <a16:rowId xmlns:a16="http://schemas.microsoft.com/office/drawing/2014/main" val="4054594798"/>
                  </a:ext>
                </a:extLst>
              </a:tr>
            </a:tbl>
          </a:graphicData>
        </a:graphic>
      </p:graphicFrame>
      <p:graphicFrame>
        <p:nvGraphicFramePr>
          <p:cNvPr id="9" name="Tabla 8">
            <a:extLst>
              <a:ext uri="{FF2B5EF4-FFF2-40B4-BE49-F238E27FC236}">
                <a16:creationId xmlns:a16="http://schemas.microsoft.com/office/drawing/2014/main" id="{1F8BAB07-D571-4A77-BBCA-244EE41A572E}"/>
              </a:ext>
            </a:extLst>
          </p:cNvPr>
          <p:cNvGraphicFramePr>
            <a:graphicFrameLocks noGrp="1"/>
          </p:cNvGraphicFramePr>
          <p:nvPr>
            <p:extLst>
              <p:ext uri="{D42A27DB-BD31-4B8C-83A1-F6EECF244321}">
                <p14:modId xmlns:p14="http://schemas.microsoft.com/office/powerpoint/2010/main" val="2802382684"/>
              </p:ext>
            </p:extLst>
          </p:nvPr>
        </p:nvGraphicFramePr>
        <p:xfrm>
          <a:off x="749697" y="3731283"/>
          <a:ext cx="4764947" cy="2804160"/>
        </p:xfrm>
        <a:graphic>
          <a:graphicData uri="http://schemas.openxmlformats.org/drawingml/2006/table">
            <a:tbl>
              <a:tblPr firstRow="1" firstCol="1" bandRow="1">
                <a:tableStyleId>{5940675A-B579-460E-94D1-54222C63F5DA}</a:tableStyleId>
              </a:tblPr>
              <a:tblGrid>
                <a:gridCol w="888818">
                  <a:extLst>
                    <a:ext uri="{9D8B030D-6E8A-4147-A177-3AD203B41FA5}">
                      <a16:colId xmlns:a16="http://schemas.microsoft.com/office/drawing/2014/main" val="1468980574"/>
                    </a:ext>
                  </a:extLst>
                </a:gridCol>
                <a:gridCol w="3876129">
                  <a:extLst>
                    <a:ext uri="{9D8B030D-6E8A-4147-A177-3AD203B41FA5}">
                      <a16:colId xmlns:a16="http://schemas.microsoft.com/office/drawing/2014/main" val="748320749"/>
                    </a:ext>
                  </a:extLst>
                </a:gridCol>
              </a:tblGrid>
              <a:tr h="211217">
                <a:tc>
                  <a:txBody>
                    <a:bodyPr/>
                    <a:lstStyle/>
                    <a:p>
                      <a:pPr algn="l">
                        <a:spcAft>
                          <a:spcPts val="0"/>
                        </a:spcAft>
                      </a:pPr>
                      <a:r>
                        <a:rPr lang="es-ES_tradnl" sz="1600" b="1" dirty="0">
                          <a:effectLst/>
                          <a:latin typeface="Gill Sans MT" panose="020B0502020104020203" pitchFamily="34" charset="0"/>
                        </a:rPr>
                        <a:t>ADR</a:t>
                      </a:r>
                      <a:endParaRPr lang="es-CO" sz="1600" b="1" dirty="0">
                        <a:effectLst/>
                        <a:latin typeface="Gill Sans MT" panose="020B0502020104020203" pitchFamily="34" charset="0"/>
                        <a:ea typeface="Calibri" panose="020F0502020204030204" pitchFamily="34" charset="0"/>
                      </a:endParaRPr>
                    </a:p>
                  </a:txBody>
                  <a:tcPr marL="90521" marR="90521" marT="0" marB="0"/>
                </a:tc>
                <a:tc>
                  <a:txBody>
                    <a:bodyPr/>
                    <a:lstStyle/>
                    <a:p>
                      <a:pPr algn="l">
                        <a:spcAft>
                          <a:spcPts val="0"/>
                        </a:spcAft>
                      </a:pPr>
                      <a:r>
                        <a:rPr lang="es-ES_tradnl" sz="1400" dirty="0">
                          <a:effectLst/>
                          <a:latin typeface="Gill Sans MT" panose="020B0502020104020203" pitchFamily="34" charset="0"/>
                        </a:rPr>
                        <a:t>Agencia para el Desarrollo Rural</a:t>
                      </a:r>
                      <a:endParaRPr lang="es-CO" sz="2600" dirty="0">
                        <a:effectLst/>
                        <a:latin typeface="Gill Sans MT" panose="020B0502020104020203" pitchFamily="34" charset="0"/>
                        <a:ea typeface="Calibri" panose="020F0502020204030204" pitchFamily="34" charset="0"/>
                      </a:endParaRPr>
                    </a:p>
                  </a:txBody>
                  <a:tcPr marL="90521" marR="90521" marT="0" marB="0"/>
                </a:tc>
                <a:extLst>
                  <a:ext uri="{0D108BD9-81ED-4DB2-BD59-A6C34878D82A}">
                    <a16:rowId xmlns:a16="http://schemas.microsoft.com/office/drawing/2014/main" val="1043640749"/>
                  </a:ext>
                </a:extLst>
              </a:tr>
              <a:tr h="211217">
                <a:tc>
                  <a:txBody>
                    <a:bodyPr/>
                    <a:lstStyle/>
                    <a:p>
                      <a:pPr algn="l">
                        <a:spcAft>
                          <a:spcPts val="0"/>
                        </a:spcAft>
                      </a:pPr>
                      <a:r>
                        <a:rPr lang="es-ES_tradnl" sz="1600" b="1">
                          <a:effectLst/>
                          <a:latin typeface="Gill Sans MT" panose="020B0502020104020203" pitchFamily="34" charset="0"/>
                        </a:rPr>
                        <a:t>Anla</a:t>
                      </a:r>
                      <a:endParaRPr lang="es-CO" sz="1600" b="1">
                        <a:effectLst/>
                        <a:latin typeface="Gill Sans MT" panose="020B0502020104020203" pitchFamily="34" charset="0"/>
                        <a:ea typeface="Calibri" panose="020F0502020204030204" pitchFamily="34" charset="0"/>
                      </a:endParaRPr>
                    </a:p>
                  </a:txBody>
                  <a:tcPr marL="90521" marR="90521" marT="0" marB="0"/>
                </a:tc>
                <a:tc>
                  <a:txBody>
                    <a:bodyPr/>
                    <a:lstStyle/>
                    <a:p>
                      <a:pPr algn="l">
                        <a:spcAft>
                          <a:spcPts val="0"/>
                        </a:spcAft>
                      </a:pPr>
                      <a:r>
                        <a:rPr lang="es-ES_tradnl" sz="1400">
                          <a:effectLst/>
                          <a:latin typeface="Gill Sans MT" panose="020B0502020104020203" pitchFamily="34" charset="0"/>
                        </a:rPr>
                        <a:t>Agencia Nacional de Licencias Ambientales</a:t>
                      </a:r>
                      <a:endParaRPr lang="es-CO" sz="2600">
                        <a:effectLst/>
                        <a:latin typeface="Gill Sans MT" panose="020B0502020104020203" pitchFamily="34" charset="0"/>
                        <a:ea typeface="Calibri" panose="020F0502020204030204" pitchFamily="34" charset="0"/>
                      </a:endParaRPr>
                    </a:p>
                  </a:txBody>
                  <a:tcPr marL="90521" marR="90521" marT="0" marB="0"/>
                </a:tc>
                <a:extLst>
                  <a:ext uri="{0D108BD9-81ED-4DB2-BD59-A6C34878D82A}">
                    <a16:rowId xmlns:a16="http://schemas.microsoft.com/office/drawing/2014/main" val="703360269"/>
                  </a:ext>
                </a:extLst>
              </a:tr>
              <a:tr h="211217">
                <a:tc>
                  <a:txBody>
                    <a:bodyPr/>
                    <a:lstStyle/>
                    <a:p>
                      <a:pPr algn="l">
                        <a:spcAft>
                          <a:spcPts val="0"/>
                        </a:spcAft>
                      </a:pPr>
                      <a:r>
                        <a:rPr lang="es-ES_tradnl" sz="1600" b="1">
                          <a:effectLst/>
                          <a:latin typeface="Gill Sans MT" panose="020B0502020104020203" pitchFamily="34" charset="0"/>
                        </a:rPr>
                        <a:t>ANT</a:t>
                      </a:r>
                      <a:endParaRPr lang="es-CO" sz="1600" b="1">
                        <a:effectLst/>
                        <a:latin typeface="Gill Sans MT" panose="020B0502020104020203" pitchFamily="34" charset="0"/>
                        <a:ea typeface="Calibri" panose="020F0502020204030204" pitchFamily="34" charset="0"/>
                      </a:endParaRPr>
                    </a:p>
                  </a:txBody>
                  <a:tcPr marL="90521" marR="90521" marT="0" marB="0"/>
                </a:tc>
                <a:tc>
                  <a:txBody>
                    <a:bodyPr/>
                    <a:lstStyle/>
                    <a:p>
                      <a:pPr algn="l">
                        <a:spcAft>
                          <a:spcPts val="0"/>
                        </a:spcAft>
                      </a:pPr>
                      <a:r>
                        <a:rPr lang="es-ES_tradnl" sz="1400">
                          <a:effectLst/>
                          <a:latin typeface="Gill Sans MT" panose="020B0502020104020203" pitchFamily="34" charset="0"/>
                        </a:rPr>
                        <a:t>Agencia Nacional de Tierras</a:t>
                      </a:r>
                      <a:endParaRPr lang="es-CO" sz="2600">
                        <a:effectLst/>
                        <a:latin typeface="Gill Sans MT" panose="020B0502020104020203" pitchFamily="34" charset="0"/>
                        <a:ea typeface="Calibri" panose="020F0502020204030204" pitchFamily="34" charset="0"/>
                      </a:endParaRPr>
                    </a:p>
                  </a:txBody>
                  <a:tcPr marL="90521" marR="90521" marT="0" marB="0"/>
                </a:tc>
                <a:extLst>
                  <a:ext uri="{0D108BD9-81ED-4DB2-BD59-A6C34878D82A}">
                    <a16:rowId xmlns:a16="http://schemas.microsoft.com/office/drawing/2014/main" val="1763715793"/>
                  </a:ext>
                </a:extLst>
              </a:tr>
              <a:tr h="211217">
                <a:tc>
                  <a:txBody>
                    <a:bodyPr/>
                    <a:lstStyle/>
                    <a:p>
                      <a:pPr algn="l">
                        <a:spcAft>
                          <a:spcPts val="0"/>
                        </a:spcAft>
                      </a:pPr>
                      <a:r>
                        <a:rPr lang="es-ES_tradnl" sz="1600" b="1">
                          <a:effectLst/>
                          <a:latin typeface="Gill Sans MT" panose="020B0502020104020203" pitchFamily="34" charset="0"/>
                        </a:rPr>
                        <a:t>ART</a:t>
                      </a:r>
                      <a:endParaRPr lang="es-CO" sz="1600" b="1">
                        <a:effectLst/>
                        <a:latin typeface="Gill Sans MT" panose="020B0502020104020203" pitchFamily="34" charset="0"/>
                        <a:ea typeface="Calibri" panose="020F0502020204030204" pitchFamily="34" charset="0"/>
                      </a:endParaRPr>
                    </a:p>
                  </a:txBody>
                  <a:tcPr marL="90521" marR="90521" marT="0" marB="0"/>
                </a:tc>
                <a:tc>
                  <a:txBody>
                    <a:bodyPr/>
                    <a:lstStyle/>
                    <a:p>
                      <a:pPr algn="l">
                        <a:spcAft>
                          <a:spcPts val="0"/>
                        </a:spcAft>
                      </a:pPr>
                      <a:r>
                        <a:rPr lang="es-ES_tradnl" sz="1400">
                          <a:effectLst/>
                          <a:latin typeface="Gill Sans MT" panose="020B0502020104020203" pitchFamily="34" charset="0"/>
                        </a:rPr>
                        <a:t>Agencia para la Renovación del Territorial</a:t>
                      </a:r>
                      <a:endParaRPr lang="es-CO" sz="2600">
                        <a:effectLst/>
                        <a:latin typeface="Gill Sans MT" panose="020B0502020104020203" pitchFamily="34" charset="0"/>
                        <a:ea typeface="Calibri" panose="020F0502020204030204" pitchFamily="34" charset="0"/>
                      </a:endParaRPr>
                    </a:p>
                  </a:txBody>
                  <a:tcPr marL="90521" marR="90521" marT="0" marB="0"/>
                </a:tc>
                <a:extLst>
                  <a:ext uri="{0D108BD9-81ED-4DB2-BD59-A6C34878D82A}">
                    <a16:rowId xmlns:a16="http://schemas.microsoft.com/office/drawing/2014/main" val="2356816510"/>
                  </a:ext>
                </a:extLst>
              </a:tr>
              <a:tr h="211217">
                <a:tc>
                  <a:txBody>
                    <a:bodyPr/>
                    <a:lstStyle/>
                    <a:p>
                      <a:pPr algn="l">
                        <a:spcAft>
                          <a:spcPts val="0"/>
                        </a:spcAft>
                      </a:pPr>
                      <a:r>
                        <a:rPr lang="es-ES_tradnl" sz="1600" b="1">
                          <a:effectLst/>
                          <a:latin typeface="Gill Sans MT" panose="020B0502020104020203" pitchFamily="34" charset="0"/>
                        </a:rPr>
                        <a:t>CAR</a:t>
                      </a:r>
                      <a:endParaRPr lang="es-CO" sz="1600" b="1">
                        <a:effectLst/>
                        <a:latin typeface="Gill Sans MT" panose="020B0502020104020203" pitchFamily="34" charset="0"/>
                        <a:ea typeface="Calibri" panose="020F0502020204030204" pitchFamily="34" charset="0"/>
                      </a:endParaRPr>
                    </a:p>
                  </a:txBody>
                  <a:tcPr marL="90521" marR="90521" marT="0" marB="0"/>
                </a:tc>
                <a:tc>
                  <a:txBody>
                    <a:bodyPr/>
                    <a:lstStyle/>
                    <a:p>
                      <a:pPr algn="l">
                        <a:spcAft>
                          <a:spcPts val="0"/>
                        </a:spcAft>
                      </a:pPr>
                      <a:r>
                        <a:rPr lang="es-ES_tradnl" sz="1400">
                          <a:effectLst/>
                          <a:latin typeface="Gill Sans MT" panose="020B0502020104020203" pitchFamily="34" charset="0"/>
                        </a:rPr>
                        <a:t>Corporaciones Autónomas Regionales</a:t>
                      </a:r>
                      <a:endParaRPr lang="es-CO" sz="2600">
                        <a:effectLst/>
                        <a:latin typeface="Gill Sans MT" panose="020B0502020104020203" pitchFamily="34" charset="0"/>
                        <a:ea typeface="Calibri" panose="020F0502020204030204" pitchFamily="34" charset="0"/>
                      </a:endParaRPr>
                    </a:p>
                  </a:txBody>
                  <a:tcPr marL="90521" marR="90521" marT="0" marB="0"/>
                </a:tc>
                <a:extLst>
                  <a:ext uri="{0D108BD9-81ED-4DB2-BD59-A6C34878D82A}">
                    <a16:rowId xmlns:a16="http://schemas.microsoft.com/office/drawing/2014/main" val="2806640884"/>
                  </a:ext>
                </a:extLst>
              </a:tr>
              <a:tr h="422433">
                <a:tc>
                  <a:txBody>
                    <a:bodyPr/>
                    <a:lstStyle/>
                    <a:p>
                      <a:pPr algn="l">
                        <a:spcAft>
                          <a:spcPts val="0"/>
                        </a:spcAft>
                      </a:pPr>
                      <a:r>
                        <a:rPr lang="es-ES_tradnl" sz="1600" b="1">
                          <a:effectLst/>
                          <a:latin typeface="Gill Sans MT" panose="020B0502020104020203" pitchFamily="34" charset="0"/>
                        </a:rPr>
                        <a:t>Csosr</a:t>
                      </a:r>
                      <a:endParaRPr lang="es-CO" sz="1600" b="1">
                        <a:effectLst/>
                        <a:latin typeface="Gill Sans MT" panose="020B0502020104020203" pitchFamily="34" charset="0"/>
                        <a:ea typeface="Calibri" panose="020F0502020204030204" pitchFamily="34" charset="0"/>
                      </a:endParaRPr>
                    </a:p>
                  </a:txBody>
                  <a:tcPr marL="90521" marR="90521" marT="0" marB="0"/>
                </a:tc>
                <a:tc>
                  <a:txBody>
                    <a:bodyPr/>
                    <a:lstStyle/>
                    <a:p>
                      <a:pPr algn="l">
                        <a:spcAft>
                          <a:spcPts val="0"/>
                        </a:spcAft>
                      </a:pPr>
                      <a:r>
                        <a:rPr lang="es-ES_tradnl" sz="1400">
                          <a:effectLst/>
                          <a:latin typeface="Gill Sans MT" panose="020B0502020104020203" pitchFamily="34" charset="0"/>
                        </a:rPr>
                        <a:t>Consejo Superior de la Administración del Ordenamiento del Suelo Rural</a:t>
                      </a:r>
                      <a:endParaRPr lang="es-CO" sz="2600">
                        <a:effectLst/>
                        <a:latin typeface="Gill Sans MT" panose="020B0502020104020203" pitchFamily="34" charset="0"/>
                        <a:ea typeface="Calibri" panose="020F0502020204030204" pitchFamily="34" charset="0"/>
                      </a:endParaRPr>
                    </a:p>
                  </a:txBody>
                  <a:tcPr marL="90521" marR="90521" marT="0" marB="0"/>
                </a:tc>
                <a:extLst>
                  <a:ext uri="{0D108BD9-81ED-4DB2-BD59-A6C34878D82A}">
                    <a16:rowId xmlns:a16="http://schemas.microsoft.com/office/drawing/2014/main" val="866491678"/>
                  </a:ext>
                </a:extLst>
              </a:tr>
              <a:tr h="422433">
                <a:tc>
                  <a:txBody>
                    <a:bodyPr/>
                    <a:lstStyle/>
                    <a:p>
                      <a:pPr algn="l">
                        <a:spcAft>
                          <a:spcPts val="0"/>
                        </a:spcAft>
                      </a:pPr>
                      <a:r>
                        <a:rPr lang="es-ES_tradnl" sz="1600" b="1">
                          <a:effectLst/>
                          <a:latin typeface="Gill Sans MT" panose="020B0502020104020203" pitchFamily="34" charset="0"/>
                        </a:rPr>
                        <a:t>Csrt</a:t>
                      </a:r>
                      <a:endParaRPr lang="es-CO" sz="1600" b="1">
                        <a:effectLst/>
                        <a:latin typeface="Gill Sans MT" panose="020B0502020104020203" pitchFamily="34" charset="0"/>
                        <a:ea typeface="Calibri" panose="020F0502020204030204" pitchFamily="34" charset="0"/>
                      </a:endParaRPr>
                    </a:p>
                  </a:txBody>
                  <a:tcPr marL="90521" marR="90521" marT="0" marB="0"/>
                </a:tc>
                <a:tc>
                  <a:txBody>
                    <a:bodyPr/>
                    <a:lstStyle/>
                    <a:p>
                      <a:pPr algn="l">
                        <a:spcAft>
                          <a:spcPts val="0"/>
                        </a:spcAft>
                      </a:pPr>
                      <a:r>
                        <a:rPr lang="es-ES_tradnl" sz="1400" dirty="0">
                          <a:effectLst/>
                          <a:latin typeface="Gill Sans MT" panose="020B0502020104020203" pitchFamily="34" charset="0"/>
                        </a:rPr>
                        <a:t>Consejo Superior de la Administración para la Restitución de Tierras</a:t>
                      </a:r>
                      <a:endParaRPr lang="es-CO" sz="2600" dirty="0">
                        <a:effectLst/>
                        <a:latin typeface="Gill Sans MT" panose="020B0502020104020203" pitchFamily="34" charset="0"/>
                        <a:ea typeface="Calibri" panose="020F0502020204030204" pitchFamily="34" charset="0"/>
                      </a:endParaRPr>
                    </a:p>
                  </a:txBody>
                  <a:tcPr marL="90521" marR="90521" marT="0" marB="0"/>
                </a:tc>
                <a:extLst>
                  <a:ext uri="{0D108BD9-81ED-4DB2-BD59-A6C34878D82A}">
                    <a16:rowId xmlns:a16="http://schemas.microsoft.com/office/drawing/2014/main" val="298837578"/>
                  </a:ext>
                </a:extLst>
              </a:tr>
              <a:tr h="211217">
                <a:tc>
                  <a:txBody>
                    <a:bodyPr/>
                    <a:lstStyle/>
                    <a:p>
                      <a:pPr algn="l">
                        <a:spcAft>
                          <a:spcPts val="0"/>
                        </a:spcAft>
                      </a:pPr>
                      <a:r>
                        <a:rPr lang="es-ES_tradnl" sz="1600" b="1" dirty="0">
                          <a:effectLst/>
                          <a:latin typeface="Gill Sans MT" panose="020B0502020104020203" pitchFamily="34" charset="0"/>
                        </a:rPr>
                        <a:t>MA</a:t>
                      </a:r>
                      <a:endParaRPr lang="es-CO" sz="1600" b="1" dirty="0">
                        <a:effectLst/>
                        <a:latin typeface="Gill Sans MT" panose="020B0502020104020203" pitchFamily="34" charset="0"/>
                        <a:ea typeface="Calibri" panose="020F0502020204030204" pitchFamily="34" charset="0"/>
                      </a:endParaRPr>
                    </a:p>
                  </a:txBody>
                  <a:tcPr marL="90521" marR="90521" marT="0" marB="0"/>
                </a:tc>
                <a:tc>
                  <a:txBody>
                    <a:bodyPr/>
                    <a:lstStyle/>
                    <a:p>
                      <a:pPr algn="l">
                        <a:spcAft>
                          <a:spcPts val="0"/>
                        </a:spcAft>
                      </a:pPr>
                      <a:r>
                        <a:rPr lang="es-ES_tradnl" sz="1400">
                          <a:effectLst/>
                          <a:latin typeface="Gill Sans MT" panose="020B0502020104020203" pitchFamily="34" charset="0"/>
                        </a:rPr>
                        <a:t>Ministerio de Agricultura</a:t>
                      </a:r>
                      <a:endParaRPr lang="es-CO" sz="2600">
                        <a:effectLst/>
                        <a:latin typeface="Gill Sans MT" panose="020B0502020104020203" pitchFamily="34" charset="0"/>
                        <a:ea typeface="Calibri" panose="020F0502020204030204" pitchFamily="34" charset="0"/>
                      </a:endParaRPr>
                    </a:p>
                  </a:txBody>
                  <a:tcPr marL="90521" marR="90521" marT="0" marB="0"/>
                </a:tc>
                <a:extLst>
                  <a:ext uri="{0D108BD9-81ED-4DB2-BD59-A6C34878D82A}">
                    <a16:rowId xmlns:a16="http://schemas.microsoft.com/office/drawing/2014/main" val="529555884"/>
                  </a:ext>
                </a:extLst>
              </a:tr>
              <a:tr h="211217">
                <a:tc>
                  <a:txBody>
                    <a:bodyPr/>
                    <a:lstStyle/>
                    <a:p>
                      <a:pPr algn="l">
                        <a:spcAft>
                          <a:spcPts val="0"/>
                        </a:spcAft>
                      </a:pPr>
                      <a:r>
                        <a:rPr lang="es-ES_tradnl" sz="1600" b="1">
                          <a:effectLst/>
                          <a:latin typeface="Gill Sans MT" panose="020B0502020104020203" pitchFamily="34" charset="0"/>
                        </a:rPr>
                        <a:t>MMA</a:t>
                      </a:r>
                      <a:endParaRPr lang="es-CO" sz="1600" b="1">
                        <a:effectLst/>
                        <a:latin typeface="Gill Sans MT" panose="020B0502020104020203" pitchFamily="34" charset="0"/>
                        <a:ea typeface="Calibri" panose="020F0502020204030204" pitchFamily="34" charset="0"/>
                      </a:endParaRPr>
                    </a:p>
                  </a:txBody>
                  <a:tcPr marL="90521" marR="90521" marT="0" marB="0"/>
                </a:tc>
                <a:tc>
                  <a:txBody>
                    <a:bodyPr/>
                    <a:lstStyle/>
                    <a:p>
                      <a:pPr algn="l">
                        <a:spcAft>
                          <a:spcPts val="0"/>
                        </a:spcAft>
                      </a:pPr>
                      <a:r>
                        <a:rPr lang="es-ES_tradnl" sz="1400">
                          <a:effectLst/>
                          <a:latin typeface="Gill Sans MT" panose="020B0502020104020203" pitchFamily="34" charset="0"/>
                        </a:rPr>
                        <a:t>Ministerio de Medio Ambiente</a:t>
                      </a:r>
                      <a:endParaRPr lang="es-CO" sz="2600">
                        <a:effectLst/>
                        <a:latin typeface="Gill Sans MT" panose="020B0502020104020203" pitchFamily="34" charset="0"/>
                        <a:ea typeface="Calibri" panose="020F0502020204030204" pitchFamily="34" charset="0"/>
                      </a:endParaRPr>
                    </a:p>
                  </a:txBody>
                  <a:tcPr marL="90521" marR="90521" marT="0" marB="0"/>
                </a:tc>
                <a:extLst>
                  <a:ext uri="{0D108BD9-81ED-4DB2-BD59-A6C34878D82A}">
                    <a16:rowId xmlns:a16="http://schemas.microsoft.com/office/drawing/2014/main" val="3226336514"/>
                  </a:ext>
                </a:extLst>
              </a:tr>
              <a:tr h="211217">
                <a:tc>
                  <a:txBody>
                    <a:bodyPr/>
                    <a:lstStyle/>
                    <a:p>
                      <a:pPr algn="l">
                        <a:spcAft>
                          <a:spcPts val="0"/>
                        </a:spcAft>
                      </a:pPr>
                      <a:r>
                        <a:rPr lang="es-ES_tradnl" sz="1600" b="1" dirty="0" err="1">
                          <a:effectLst/>
                          <a:latin typeface="Gill Sans MT" panose="020B0502020104020203" pitchFamily="34" charset="0"/>
                        </a:rPr>
                        <a:t>Upra</a:t>
                      </a:r>
                      <a:endParaRPr lang="es-CO" sz="1600" b="1" dirty="0">
                        <a:effectLst/>
                        <a:latin typeface="Gill Sans MT" panose="020B0502020104020203" pitchFamily="34" charset="0"/>
                        <a:ea typeface="Calibri" panose="020F0502020204030204" pitchFamily="34" charset="0"/>
                      </a:endParaRPr>
                    </a:p>
                  </a:txBody>
                  <a:tcPr marL="90521" marR="90521" marT="0" marB="0"/>
                </a:tc>
                <a:tc>
                  <a:txBody>
                    <a:bodyPr/>
                    <a:lstStyle/>
                    <a:p>
                      <a:pPr algn="l">
                        <a:spcAft>
                          <a:spcPts val="0"/>
                        </a:spcAft>
                      </a:pPr>
                      <a:r>
                        <a:rPr lang="es-ES_tradnl" sz="1400" dirty="0">
                          <a:effectLst/>
                          <a:latin typeface="Gill Sans MT" panose="020B0502020104020203" pitchFamily="34" charset="0"/>
                        </a:rPr>
                        <a:t>Unidad de Planeación Rural y Agropecuaria</a:t>
                      </a:r>
                      <a:endParaRPr lang="es-CO" sz="2600" dirty="0">
                        <a:effectLst/>
                        <a:latin typeface="Gill Sans MT" panose="020B0502020104020203" pitchFamily="34" charset="0"/>
                        <a:ea typeface="Calibri" panose="020F0502020204030204" pitchFamily="34" charset="0"/>
                      </a:endParaRPr>
                    </a:p>
                  </a:txBody>
                  <a:tcPr marL="90521" marR="90521" marT="0" marB="0"/>
                </a:tc>
                <a:extLst>
                  <a:ext uri="{0D108BD9-81ED-4DB2-BD59-A6C34878D82A}">
                    <a16:rowId xmlns:a16="http://schemas.microsoft.com/office/drawing/2014/main" val="1539885922"/>
                  </a:ext>
                </a:extLst>
              </a:tr>
            </a:tbl>
          </a:graphicData>
        </a:graphic>
      </p:graphicFrame>
      <p:pic>
        <p:nvPicPr>
          <p:cNvPr id="2" name="Imagen 1"/>
          <p:cNvPicPr>
            <a:picLocks noChangeAspect="1"/>
          </p:cNvPicPr>
          <p:nvPr/>
        </p:nvPicPr>
        <p:blipFill>
          <a:blip r:embed="rId2"/>
          <a:stretch>
            <a:fillRect/>
          </a:stretch>
        </p:blipFill>
        <p:spPr>
          <a:xfrm>
            <a:off x="0" y="237"/>
            <a:ext cx="12192000" cy="535912"/>
          </a:xfrm>
          <a:prstGeom prst="rect">
            <a:avLst/>
          </a:prstGeom>
        </p:spPr>
      </p:pic>
      <p:sp>
        <p:nvSpPr>
          <p:cNvPr id="7" name="Rectángulo redondeado 6"/>
          <p:cNvSpPr/>
          <p:nvPr/>
        </p:nvSpPr>
        <p:spPr>
          <a:xfrm>
            <a:off x="2520846" y="262328"/>
            <a:ext cx="7150308" cy="58461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BAAB4F1F-4EC2-4D51-8A6A-251F9399A2D5}"/>
              </a:ext>
            </a:extLst>
          </p:cNvPr>
          <p:cNvSpPr txBox="1"/>
          <p:nvPr/>
        </p:nvSpPr>
        <p:spPr>
          <a:xfrm>
            <a:off x="3132171" y="325318"/>
            <a:ext cx="5913143" cy="461665"/>
          </a:xfrm>
          <a:prstGeom prst="rect">
            <a:avLst/>
          </a:prstGeom>
          <a:noFill/>
        </p:spPr>
        <p:txBody>
          <a:bodyPr wrap="square" rtlCol="0">
            <a:spAutoFit/>
          </a:bodyPr>
          <a:lstStyle/>
          <a:p>
            <a:r>
              <a:rPr lang="es-CO" sz="2400" b="1" dirty="0">
                <a:solidFill>
                  <a:srgbClr val="002060"/>
                </a:solidFill>
                <a:latin typeface="Gill Sans MT" panose="020B0502020104020203" pitchFamily="34" charset="0"/>
              </a:rPr>
              <a:t>APROXIMACIÓN MESOECONÓMICA</a:t>
            </a:r>
          </a:p>
        </p:txBody>
      </p:sp>
      <p:sp>
        <p:nvSpPr>
          <p:cNvPr id="4" name="Rectángulo 3">
            <a:extLst>
              <a:ext uri="{FF2B5EF4-FFF2-40B4-BE49-F238E27FC236}">
                <a16:creationId xmlns:a16="http://schemas.microsoft.com/office/drawing/2014/main" id="{48F601BF-806E-4E28-ABD4-44A7DBF3E7C6}"/>
              </a:ext>
            </a:extLst>
          </p:cNvPr>
          <p:cNvSpPr/>
          <p:nvPr/>
        </p:nvSpPr>
        <p:spPr>
          <a:xfrm>
            <a:off x="6677357" y="1359851"/>
            <a:ext cx="4764945" cy="338554"/>
          </a:xfrm>
          <a:prstGeom prst="rect">
            <a:avLst/>
          </a:prstGeom>
        </p:spPr>
        <p:txBody>
          <a:bodyPr wrap="square">
            <a:spAutoFit/>
          </a:bodyPr>
          <a:lstStyle/>
          <a:p>
            <a:pPr algn="ctr"/>
            <a:r>
              <a:rPr lang="es-ES_tradnl" sz="1600" b="1" dirty="0">
                <a:latin typeface="Gill Sans MT" panose="020B0502020104020203" pitchFamily="34" charset="0"/>
                <a:ea typeface="Calibri" panose="020F0502020204030204" pitchFamily="34" charset="0"/>
              </a:rPr>
              <a:t>Modalidades de ordenamiento</a:t>
            </a:r>
            <a:endParaRPr lang="es-CO" sz="1600" dirty="0">
              <a:latin typeface="Gill Sans MT" panose="020B0502020104020203" pitchFamily="34" charset="0"/>
            </a:endParaRPr>
          </a:p>
        </p:txBody>
      </p:sp>
      <p:sp>
        <p:nvSpPr>
          <p:cNvPr id="11" name="Rectángulo 10">
            <a:extLst>
              <a:ext uri="{FF2B5EF4-FFF2-40B4-BE49-F238E27FC236}">
                <a16:creationId xmlns:a16="http://schemas.microsoft.com/office/drawing/2014/main" id="{FD884068-BFD5-44F7-BEBA-7F1CE480710D}"/>
              </a:ext>
            </a:extLst>
          </p:cNvPr>
          <p:cNvSpPr/>
          <p:nvPr/>
        </p:nvSpPr>
        <p:spPr>
          <a:xfrm>
            <a:off x="749697" y="3380486"/>
            <a:ext cx="4764945" cy="338554"/>
          </a:xfrm>
          <a:prstGeom prst="rect">
            <a:avLst/>
          </a:prstGeom>
        </p:spPr>
        <p:txBody>
          <a:bodyPr wrap="square">
            <a:spAutoFit/>
          </a:bodyPr>
          <a:lstStyle/>
          <a:p>
            <a:pPr algn="ctr"/>
            <a:r>
              <a:rPr lang="es-ES_tradnl" sz="1600" b="1" dirty="0">
                <a:latin typeface="Gill Sans MT" panose="020B0502020104020203" pitchFamily="34" charset="0"/>
                <a:ea typeface="Calibri" panose="020F0502020204030204" pitchFamily="34" charset="0"/>
              </a:rPr>
              <a:t>Instituciones y agencias de coordinación</a:t>
            </a:r>
            <a:endParaRPr lang="es-CO" sz="1600" dirty="0">
              <a:latin typeface="Gill Sans MT" panose="020B0502020104020203" pitchFamily="34" charset="0"/>
            </a:endParaRPr>
          </a:p>
        </p:txBody>
      </p:sp>
    </p:spTree>
    <p:extLst>
      <p:ext uri="{BB962C8B-B14F-4D97-AF65-F5344CB8AC3E}">
        <p14:creationId xmlns:p14="http://schemas.microsoft.com/office/powerpoint/2010/main" val="1454068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4265182-1440-414A-9AB8-6E9F7F5FF6DC}"/>
              </a:ext>
            </a:extLst>
          </p:cNvPr>
          <p:cNvSpPr/>
          <p:nvPr/>
        </p:nvSpPr>
        <p:spPr>
          <a:xfrm>
            <a:off x="2133600" y="1492871"/>
            <a:ext cx="7939314" cy="400110"/>
          </a:xfrm>
          <a:prstGeom prst="rect">
            <a:avLst/>
          </a:prstGeom>
        </p:spPr>
        <p:txBody>
          <a:bodyPr wrap="square">
            <a:spAutoFit/>
          </a:bodyPr>
          <a:lstStyle/>
          <a:p>
            <a:pPr algn="ctr"/>
            <a:r>
              <a:rPr lang="es-ES" sz="2000" i="1" dirty="0">
                <a:latin typeface="Gill Sans MT" panose="020B0502020104020203" pitchFamily="34" charset="0"/>
                <a:ea typeface="Calibri" panose="020F0502020204030204" pitchFamily="34" charset="0"/>
              </a:rPr>
              <a:t>La dimensión regional no se ha incorporado en la dinámica institucional del país.</a:t>
            </a:r>
            <a:endParaRPr lang="es-CO" sz="2000" i="1" dirty="0">
              <a:latin typeface="Gill Sans MT" panose="020B0502020104020203" pitchFamily="34" charset="0"/>
            </a:endParaRPr>
          </a:p>
        </p:txBody>
      </p:sp>
      <p:sp>
        <p:nvSpPr>
          <p:cNvPr id="4" name="CuadroTexto 3">
            <a:extLst>
              <a:ext uri="{FF2B5EF4-FFF2-40B4-BE49-F238E27FC236}">
                <a16:creationId xmlns:a16="http://schemas.microsoft.com/office/drawing/2014/main" id="{595B4207-ECB1-45C6-B308-20D7F9B0175C}"/>
              </a:ext>
            </a:extLst>
          </p:cNvPr>
          <p:cNvSpPr txBox="1"/>
          <p:nvPr/>
        </p:nvSpPr>
        <p:spPr>
          <a:xfrm>
            <a:off x="2133600" y="2554515"/>
            <a:ext cx="1770743" cy="400110"/>
          </a:xfrm>
          <a:prstGeom prst="rect">
            <a:avLst/>
          </a:prstGeom>
          <a:noFill/>
        </p:spPr>
        <p:txBody>
          <a:bodyPr wrap="square" rtlCol="0">
            <a:spAutoFit/>
          </a:bodyPr>
          <a:lstStyle/>
          <a:p>
            <a:pPr algn="ctr"/>
            <a:r>
              <a:rPr lang="es-CO" sz="2000" b="1" dirty="0" err="1">
                <a:solidFill>
                  <a:srgbClr val="002060"/>
                </a:solidFill>
                <a:latin typeface="Gill Sans MT" panose="020B0502020104020203" pitchFamily="34" charset="0"/>
              </a:rPr>
              <a:t>Iendog</a:t>
            </a:r>
            <a:endParaRPr lang="es-CO" sz="2000" b="1" dirty="0">
              <a:solidFill>
                <a:srgbClr val="002060"/>
              </a:solidFill>
              <a:latin typeface="Gill Sans MT" panose="020B0502020104020203" pitchFamily="34" charset="0"/>
            </a:endParaRPr>
          </a:p>
        </p:txBody>
      </p:sp>
      <p:sp>
        <p:nvSpPr>
          <p:cNvPr id="6" name="CuadroTexto 5">
            <a:extLst>
              <a:ext uri="{FF2B5EF4-FFF2-40B4-BE49-F238E27FC236}">
                <a16:creationId xmlns:a16="http://schemas.microsoft.com/office/drawing/2014/main" id="{6F9B0BC7-2996-446B-82A7-8B8243568660}"/>
              </a:ext>
            </a:extLst>
          </p:cNvPr>
          <p:cNvSpPr txBox="1"/>
          <p:nvPr/>
        </p:nvSpPr>
        <p:spPr>
          <a:xfrm>
            <a:off x="7652656" y="2531322"/>
            <a:ext cx="2721429" cy="400110"/>
          </a:xfrm>
          <a:prstGeom prst="rect">
            <a:avLst/>
          </a:prstGeom>
          <a:noFill/>
        </p:spPr>
        <p:txBody>
          <a:bodyPr wrap="square" rtlCol="0">
            <a:spAutoFit/>
          </a:bodyPr>
          <a:lstStyle/>
          <a:p>
            <a:pPr algn="ctr"/>
            <a:r>
              <a:rPr lang="es-CO" sz="2000" b="1" dirty="0">
                <a:solidFill>
                  <a:srgbClr val="002060"/>
                </a:solidFill>
                <a:latin typeface="Gill Sans MT" panose="020B0502020104020203" pitchFamily="34" charset="0"/>
              </a:rPr>
              <a:t>Sistema de Ciudades</a:t>
            </a:r>
          </a:p>
        </p:txBody>
      </p:sp>
      <p:sp>
        <p:nvSpPr>
          <p:cNvPr id="5" name="Rectángulo 4">
            <a:extLst>
              <a:ext uri="{FF2B5EF4-FFF2-40B4-BE49-F238E27FC236}">
                <a16:creationId xmlns:a16="http://schemas.microsoft.com/office/drawing/2014/main" id="{C6109B5E-7EDC-4937-B1A0-F526420F023B}"/>
              </a:ext>
            </a:extLst>
          </p:cNvPr>
          <p:cNvSpPr/>
          <p:nvPr/>
        </p:nvSpPr>
        <p:spPr>
          <a:xfrm>
            <a:off x="777419" y="3048283"/>
            <a:ext cx="4709503" cy="923330"/>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rPr>
              <a:t>El índice tiene tres dimensiones: condiciones sociales (con una ponderación de 45%), factor de densidad (16%), factor de crecimiento (39%).</a:t>
            </a:r>
            <a:endParaRPr lang="es-CO" dirty="0">
              <a:latin typeface="Gill Sans MT" panose="020B0502020104020203" pitchFamily="34" charset="0"/>
            </a:endParaRPr>
          </a:p>
        </p:txBody>
      </p:sp>
      <p:sp>
        <p:nvSpPr>
          <p:cNvPr id="7" name="Rectángulo 6">
            <a:extLst>
              <a:ext uri="{FF2B5EF4-FFF2-40B4-BE49-F238E27FC236}">
                <a16:creationId xmlns:a16="http://schemas.microsoft.com/office/drawing/2014/main" id="{6A634970-5F97-4293-A0C6-8D1E7ADB263D}"/>
              </a:ext>
            </a:extLst>
          </p:cNvPr>
          <p:cNvSpPr/>
          <p:nvPr/>
        </p:nvSpPr>
        <p:spPr>
          <a:xfrm>
            <a:off x="777419" y="3971613"/>
            <a:ext cx="4779019" cy="923330"/>
          </a:xfrm>
          <a:prstGeom prst="rect">
            <a:avLst/>
          </a:prstGeom>
        </p:spPr>
        <p:txBody>
          <a:bodyPr wrap="square">
            <a:spAutoFit/>
          </a:bodyPr>
          <a:lstStyle/>
          <a:p>
            <a:pPr algn="just">
              <a:spcAft>
                <a:spcPts val="0"/>
              </a:spcAft>
            </a:pPr>
            <a:r>
              <a:rPr lang="es-ES" dirty="0">
                <a:latin typeface="Gill Sans MT" panose="020B0502020104020203" pitchFamily="34" charset="0"/>
                <a:ea typeface="Calibri" panose="020F0502020204030204" pitchFamily="34" charset="0"/>
              </a:rPr>
              <a:t>Esta forma de organización trata de rescatar la relevancia del departamento, sin que éste logre asumir las funciones de ordenador del territorio</a:t>
            </a:r>
            <a:r>
              <a:rPr lang="es-ES" dirty="0">
                <a:latin typeface="Times New Roman" panose="02020603050405020304" pitchFamily="18" charset="0"/>
                <a:ea typeface="Calibri" panose="020F0502020204030204" pitchFamily="34" charset="0"/>
              </a:rPr>
              <a:t>.</a:t>
            </a:r>
            <a:endParaRPr lang="es-CO" dirty="0">
              <a:latin typeface="Times New Roman" panose="02020603050405020304" pitchFamily="18" charset="0"/>
              <a:ea typeface="Calibri" panose="020F0502020204030204" pitchFamily="34" charset="0"/>
            </a:endParaRPr>
          </a:p>
        </p:txBody>
      </p:sp>
      <p:sp>
        <p:nvSpPr>
          <p:cNvPr id="8" name="Rectángulo 7">
            <a:extLst>
              <a:ext uri="{FF2B5EF4-FFF2-40B4-BE49-F238E27FC236}">
                <a16:creationId xmlns:a16="http://schemas.microsoft.com/office/drawing/2014/main" id="{0F248106-A9AB-407E-9BA5-59BD641DDFE0}"/>
              </a:ext>
            </a:extLst>
          </p:cNvPr>
          <p:cNvSpPr/>
          <p:nvPr/>
        </p:nvSpPr>
        <p:spPr>
          <a:xfrm>
            <a:off x="777419" y="5079608"/>
            <a:ext cx="4709503" cy="646331"/>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rPr>
              <a:t>Este modelo de regionalización se podría llamar “regionalización </a:t>
            </a:r>
            <a:r>
              <a:rPr lang="es-ES" dirty="0" err="1">
                <a:latin typeface="Gill Sans MT" panose="020B0502020104020203" pitchFamily="34" charset="0"/>
                <a:ea typeface="Calibri" panose="020F0502020204030204" pitchFamily="34" charset="0"/>
              </a:rPr>
              <a:t>Ocad</a:t>
            </a:r>
            <a:r>
              <a:rPr lang="es-ES" dirty="0">
                <a:latin typeface="Gill Sans MT" panose="020B0502020104020203" pitchFamily="34" charset="0"/>
                <a:ea typeface="Calibri" panose="020F0502020204030204" pitchFamily="34" charset="0"/>
              </a:rPr>
              <a:t>”.</a:t>
            </a:r>
            <a:endParaRPr lang="es-CO" dirty="0">
              <a:latin typeface="Gill Sans MT" panose="020B0502020104020203" pitchFamily="34" charset="0"/>
            </a:endParaRPr>
          </a:p>
        </p:txBody>
      </p:sp>
      <p:sp>
        <p:nvSpPr>
          <p:cNvPr id="9" name="Rectángulo 8">
            <a:extLst>
              <a:ext uri="{FF2B5EF4-FFF2-40B4-BE49-F238E27FC236}">
                <a16:creationId xmlns:a16="http://schemas.microsoft.com/office/drawing/2014/main" id="{61523DA3-B05A-4495-8211-79FC6198223C}"/>
              </a:ext>
            </a:extLst>
          </p:cNvPr>
          <p:cNvSpPr/>
          <p:nvPr/>
        </p:nvSpPr>
        <p:spPr>
          <a:xfrm>
            <a:off x="6691086" y="3040354"/>
            <a:ext cx="4779019" cy="646331"/>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rPr>
              <a:t>Los procesos urbanos tienen que ser entendidos en consonancia con los procesos regionales. </a:t>
            </a:r>
            <a:endParaRPr lang="es-CO" dirty="0">
              <a:latin typeface="Gill Sans MT" panose="020B0502020104020203" pitchFamily="34" charset="0"/>
            </a:endParaRPr>
          </a:p>
        </p:txBody>
      </p:sp>
      <p:sp>
        <p:nvSpPr>
          <p:cNvPr id="10" name="Rectángulo 9">
            <a:extLst>
              <a:ext uri="{FF2B5EF4-FFF2-40B4-BE49-F238E27FC236}">
                <a16:creationId xmlns:a16="http://schemas.microsoft.com/office/drawing/2014/main" id="{9FE6394A-F9F0-4015-8C7E-A78C3D74EB71}"/>
              </a:ext>
            </a:extLst>
          </p:cNvPr>
          <p:cNvSpPr/>
          <p:nvPr/>
        </p:nvSpPr>
        <p:spPr>
          <a:xfrm>
            <a:off x="6691086" y="3971613"/>
            <a:ext cx="4779019" cy="1754326"/>
          </a:xfrm>
          <a:prstGeom prst="rect">
            <a:avLst/>
          </a:prstGeom>
        </p:spPr>
        <p:txBody>
          <a:bodyPr wrap="square">
            <a:spAutoFit/>
          </a:bodyPr>
          <a:lstStyle/>
          <a:p>
            <a:pPr algn="just">
              <a:spcAft>
                <a:spcPts val="0"/>
              </a:spcAft>
            </a:pPr>
            <a:r>
              <a:rPr lang="es-ES" dirty="0">
                <a:latin typeface="Gill Sans MT" panose="020B0502020104020203" pitchFamily="34" charset="0"/>
                <a:ea typeface="Calibri" panose="020F0502020204030204" pitchFamily="34" charset="0"/>
              </a:rPr>
              <a:t>En el informe del Sistema de Ciudades se entiende el campo en relación con las ciudades. Los estudios de Barco ponen en evidencia que el 76% de la población del país vive en las ciudades, que allí se general cerca del 85% del PIB, y que 41 ciudades tienen más de 100.000 habitantes.</a:t>
            </a:r>
            <a:endParaRPr lang="es-CO" dirty="0">
              <a:latin typeface="Gill Sans MT" panose="020B0502020104020203" pitchFamily="34" charset="0"/>
              <a:ea typeface="Calibri" panose="020F0502020204030204" pitchFamily="34" charset="0"/>
            </a:endParaRPr>
          </a:p>
        </p:txBody>
      </p:sp>
      <p:pic>
        <p:nvPicPr>
          <p:cNvPr id="2" name="Imagen 1"/>
          <p:cNvPicPr>
            <a:picLocks noChangeAspect="1"/>
          </p:cNvPicPr>
          <p:nvPr/>
        </p:nvPicPr>
        <p:blipFill>
          <a:blip r:embed="rId2"/>
          <a:stretch>
            <a:fillRect/>
          </a:stretch>
        </p:blipFill>
        <p:spPr>
          <a:xfrm>
            <a:off x="0" y="-30190"/>
            <a:ext cx="12192000" cy="536447"/>
          </a:xfrm>
          <a:prstGeom prst="rect">
            <a:avLst/>
          </a:prstGeom>
        </p:spPr>
      </p:pic>
      <p:sp>
        <p:nvSpPr>
          <p:cNvPr id="13" name="Rectángulo redondeado 12"/>
          <p:cNvSpPr/>
          <p:nvPr/>
        </p:nvSpPr>
        <p:spPr>
          <a:xfrm>
            <a:off x="2520846" y="262328"/>
            <a:ext cx="7150308" cy="58461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CuadroTexto 13">
            <a:extLst>
              <a:ext uri="{FF2B5EF4-FFF2-40B4-BE49-F238E27FC236}">
                <a16:creationId xmlns:a16="http://schemas.microsoft.com/office/drawing/2014/main" id="{BAAB4F1F-4EC2-4D51-8A6A-251F9399A2D5}"/>
              </a:ext>
            </a:extLst>
          </p:cNvPr>
          <p:cNvSpPr txBox="1"/>
          <p:nvPr/>
        </p:nvSpPr>
        <p:spPr>
          <a:xfrm>
            <a:off x="3132171" y="325318"/>
            <a:ext cx="5913143" cy="461665"/>
          </a:xfrm>
          <a:prstGeom prst="rect">
            <a:avLst/>
          </a:prstGeom>
          <a:noFill/>
        </p:spPr>
        <p:txBody>
          <a:bodyPr wrap="square" rtlCol="0">
            <a:spAutoFit/>
          </a:bodyPr>
          <a:lstStyle/>
          <a:p>
            <a:r>
              <a:rPr lang="es-CO" sz="2400" b="1" dirty="0">
                <a:solidFill>
                  <a:srgbClr val="002060"/>
                </a:solidFill>
                <a:latin typeface="Gill Sans MT" panose="020B0502020104020203" pitchFamily="34" charset="0"/>
              </a:rPr>
              <a:t>APROXIMACIÓN MESOECONÓMICA</a:t>
            </a:r>
          </a:p>
        </p:txBody>
      </p:sp>
    </p:spTree>
    <p:extLst>
      <p:ext uri="{BB962C8B-B14F-4D97-AF65-F5344CB8AC3E}">
        <p14:creationId xmlns:p14="http://schemas.microsoft.com/office/powerpoint/2010/main" val="88892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C8A157B-0977-4841-8637-3E71550286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6059" y="1760663"/>
            <a:ext cx="3217988" cy="3685395"/>
          </a:xfrm>
          <a:prstGeom prst="rect">
            <a:avLst/>
          </a:prstGeom>
          <a:noFill/>
          <a:ln>
            <a:noFill/>
          </a:ln>
        </p:spPr>
      </p:pic>
      <p:pic>
        <p:nvPicPr>
          <p:cNvPr id="12" name="Imagen 11">
            <a:extLst>
              <a:ext uri="{FF2B5EF4-FFF2-40B4-BE49-F238E27FC236}">
                <a16:creationId xmlns:a16="http://schemas.microsoft.com/office/drawing/2014/main" id="{2F38DE64-C3F8-4736-A3EC-60122D7340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5494" y="2465119"/>
            <a:ext cx="5600792" cy="2591798"/>
          </a:xfrm>
          <a:prstGeom prst="rect">
            <a:avLst/>
          </a:prstGeom>
          <a:noFill/>
          <a:ln>
            <a:noFill/>
          </a:ln>
        </p:spPr>
      </p:pic>
      <p:sp>
        <p:nvSpPr>
          <p:cNvPr id="2" name="Rectángulo 1">
            <a:extLst>
              <a:ext uri="{FF2B5EF4-FFF2-40B4-BE49-F238E27FC236}">
                <a16:creationId xmlns:a16="http://schemas.microsoft.com/office/drawing/2014/main" id="{A920C4B2-BFC0-4BC8-94D0-D7E4D1C89B25}"/>
              </a:ext>
            </a:extLst>
          </p:cNvPr>
          <p:cNvSpPr/>
          <p:nvPr/>
        </p:nvSpPr>
        <p:spPr>
          <a:xfrm>
            <a:off x="692102" y="5449826"/>
            <a:ext cx="4136571" cy="923330"/>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rPr>
              <a:t>Las dinámicas del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están íntimamente relacionadas con las potencialidades de la aglomeración alrededor de Rionegro</a:t>
            </a:r>
            <a:r>
              <a:rPr lang="es-ES" dirty="0">
                <a:latin typeface="Times New Roman" panose="02020603050405020304" pitchFamily="18" charset="0"/>
                <a:ea typeface="Calibri" panose="020F0502020204030204" pitchFamily="34" charset="0"/>
              </a:rPr>
              <a:t>.</a:t>
            </a:r>
            <a:endParaRPr lang="es-CO" dirty="0"/>
          </a:p>
        </p:txBody>
      </p:sp>
      <p:sp>
        <p:nvSpPr>
          <p:cNvPr id="13" name="Rectángulo 12">
            <a:extLst>
              <a:ext uri="{FF2B5EF4-FFF2-40B4-BE49-F238E27FC236}">
                <a16:creationId xmlns:a16="http://schemas.microsoft.com/office/drawing/2014/main" id="{6B42324E-D0C8-44AB-A8D3-C456228A64C1}"/>
              </a:ext>
            </a:extLst>
          </p:cNvPr>
          <p:cNvSpPr/>
          <p:nvPr/>
        </p:nvSpPr>
        <p:spPr>
          <a:xfrm>
            <a:off x="5865494" y="1240593"/>
            <a:ext cx="5600792" cy="646331"/>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rPr>
              <a:t>Al observar las dos aglomeraciones de manera conjunta se hace evidente la importancia del enfoque regional. </a:t>
            </a:r>
            <a:endParaRPr lang="es-CO" dirty="0">
              <a:latin typeface="Gill Sans MT" panose="020B0502020104020203" pitchFamily="34" charset="0"/>
            </a:endParaRPr>
          </a:p>
        </p:txBody>
      </p:sp>
      <p:sp>
        <p:nvSpPr>
          <p:cNvPr id="14" name="Rectángulo 13">
            <a:extLst>
              <a:ext uri="{FF2B5EF4-FFF2-40B4-BE49-F238E27FC236}">
                <a16:creationId xmlns:a16="http://schemas.microsoft.com/office/drawing/2014/main" id="{37EEAA83-C336-47B7-BE3A-3EAFF844FA01}"/>
              </a:ext>
            </a:extLst>
          </p:cNvPr>
          <p:cNvSpPr/>
          <p:nvPr/>
        </p:nvSpPr>
        <p:spPr>
          <a:xfrm>
            <a:off x="5865494" y="5450565"/>
            <a:ext cx="5600792" cy="923330"/>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rPr>
              <a:t>El suelo de los municipios que conforman el </a:t>
            </a:r>
            <a:r>
              <a:rPr lang="es-ES" dirty="0" err="1">
                <a:latin typeface="Gill Sans MT" panose="020B0502020104020203" pitchFamily="34" charset="0"/>
                <a:ea typeface="Calibri" panose="020F0502020204030204" pitchFamily="34" charset="0"/>
              </a:rPr>
              <a:t>Amva</a:t>
            </a:r>
            <a:r>
              <a:rPr lang="es-ES" dirty="0">
                <a:latin typeface="Gill Sans MT" panose="020B0502020104020203" pitchFamily="34" charset="0"/>
                <a:ea typeface="Calibri" panose="020F0502020204030204" pitchFamily="34" charset="0"/>
              </a:rPr>
              <a:t> es principalmente rural.  En el conjunto el 84,6% del suelo es rural y el restante 15,2% es urbano. </a:t>
            </a:r>
            <a:endParaRPr lang="es-CO" dirty="0">
              <a:latin typeface="Gill Sans MT" panose="020B0502020104020203" pitchFamily="34" charset="0"/>
            </a:endParaRPr>
          </a:p>
        </p:txBody>
      </p:sp>
      <p:pic>
        <p:nvPicPr>
          <p:cNvPr id="3" name="Imagen 2"/>
          <p:cNvPicPr>
            <a:picLocks noChangeAspect="1"/>
          </p:cNvPicPr>
          <p:nvPr/>
        </p:nvPicPr>
        <p:blipFill>
          <a:blip r:embed="rId4"/>
          <a:stretch>
            <a:fillRect/>
          </a:stretch>
        </p:blipFill>
        <p:spPr>
          <a:xfrm>
            <a:off x="0" y="-17546"/>
            <a:ext cx="12192000" cy="536447"/>
          </a:xfrm>
          <a:prstGeom prst="rect">
            <a:avLst/>
          </a:prstGeom>
        </p:spPr>
      </p:pic>
      <p:sp>
        <p:nvSpPr>
          <p:cNvPr id="9" name="Rectángulo redondeado 8"/>
          <p:cNvSpPr/>
          <p:nvPr/>
        </p:nvSpPr>
        <p:spPr>
          <a:xfrm>
            <a:off x="2520846" y="262328"/>
            <a:ext cx="7150308" cy="58461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BAAB4F1F-4EC2-4D51-8A6A-251F9399A2D5}"/>
              </a:ext>
            </a:extLst>
          </p:cNvPr>
          <p:cNvSpPr txBox="1"/>
          <p:nvPr/>
        </p:nvSpPr>
        <p:spPr>
          <a:xfrm>
            <a:off x="3132171" y="325318"/>
            <a:ext cx="5913143" cy="461665"/>
          </a:xfrm>
          <a:prstGeom prst="rect">
            <a:avLst/>
          </a:prstGeom>
          <a:noFill/>
        </p:spPr>
        <p:txBody>
          <a:bodyPr wrap="square" rtlCol="0">
            <a:spAutoFit/>
          </a:bodyPr>
          <a:lstStyle/>
          <a:p>
            <a:r>
              <a:rPr lang="es-CO" sz="2400" b="1" dirty="0">
                <a:solidFill>
                  <a:srgbClr val="002060"/>
                </a:solidFill>
                <a:latin typeface="Gill Sans MT" panose="020B0502020104020203" pitchFamily="34" charset="0"/>
              </a:rPr>
              <a:t>APROXIMACIÓN MESOECONÓMICA</a:t>
            </a:r>
          </a:p>
        </p:txBody>
      </p:sp>
      <p:sp>
        <p:nvSpPr>
          <p:cNvPr id="4" name="Rectángulo 3">
            <a:extLst>
              <a:ext uri="{FF2B5EF4-FFF2-40B4-BE49-F238E27FC236}">
                <a16:creationId xmlns:a16="http://schemas.microsoft.com/office/drawing/2014/main" id="{FCB6710E-C216-4F1C-8D2D-01AA556B21BD}"/>
              </a:ext>
            </a:extLst>
          </p:cNvPr>
          <p:cNvSpPr/>
          <p:nvPr/>
        </p:nvSpPr>
        <p:spPr>
          <a:xfrm>
            <a:off x="5865494" y="2239284"/>
            <a:ext cx="5324926" cy="338554"/>
          </a:xfrm>
          <a:prstGeom prst="rect">
            <a:avLst/>
          </a:prstGeom>
        </p:spPr>
        <p:txBody>
          <a:bodyPr wrap="square">
            <a:spAutoFit/>
          </a:bodyPr>
          <a:lstStyle/>
          <a:p>
            <a:pPr algn="ctr"/>
            <a:r>
              <a:rPr lang="es-ES" sz="1600" b="1" dirty="0">
                <a:latin typeface="Gill Sans MT" panose="020B0502020104020203" pitchFamily="34" charset="0"/>
                <a:ea typeface="Calibri" panose="020F0502020204030204" pitchFamily="34" charset="0"/>
              </a:rPr>
              <a:t>Clasificación del suelo (urbano y rural), </a:t>
            </a:r>
            <a:r>
              <a:rPr lang="es-ES" sz="1600" b="1" dirty="0" err="1">
                <a:latin typeface="Gill Sans MT" panose="020B0502020104020203" pitchFamily="34" charset="0"/>
                <a:ea typeface="Calibri" panose="020F0502020204030204" pitchFamily="34" charset="0"/>
              </a:rPr>
              <a:t>Amva</a:t>
            </a:r>
            <a:endParaRPr lang="es-CO" sz="1600" b="1" dirty="0">
              <a:latin typeface="Gill Sans MT" panose="020B0502020104020203" pitchFamily="34" charset="0"/>
            </a:endParaRPr>
          </a:p>
        </p:txBody>
      </p:sp>
      <p:sp>
        <p:nvSpPr>
          <p:cNvPr id="5" name="Rectángulo 4">
            <a:extLst>
              <a:ext uri="{FF2B5EF4-FFF2-40B4-BE49-F238E27FC236}">
                <a16:creationId xmlns:a16="http://schemas.microsoft.com/office/drawing/2014/main" id="{F7A57C41-AB26-440D-9E2A-A12954B81199}"/>
              </a:ext>
            </a:extLst>
          </p:cNvPr>
          <p:cNvSpPr/>
          <p:nvPr/>
        </p:nvSpPr>
        <p:spPr>
          <a:xfrm>
            <a:off x="5977294" y="5056917"/>
            <a:ext cx="1790555" cy="307777"/>
          </a:xfrm>
          <a:prstGeom prst="rect">
            <a:avLst/>
          </a:prstGeom>
        </p:spPr>
        <p:txBody>
          <a:bodyPr wrap="none">
            <a:spAutoFit/>
          </a:bodyPr>
          <a:lstStyle/>
          <a:p>
            <a:r>
              <a:rPr lang="es-ES" sz="1400" b="1" dirty="0">
                <a:latin typeface="Gill Sans MT" panose="020B0502020104020203" pitchFamily="34" charset="0"/>
                <a:ea typeface="Calibri" panose="020F0502020204030204" pitchFamily="34" charset="0"/>
              </a:rPr>
              <a:t>Fuente: </a:t>
            </a:r>
            <a:r>
              <a:rPr lang="es-ES" sz="1400" dirty="0" err="1">
                <a:latin typeface="Gill Sans MT" panose="020B0502020104020203" pitchFamily="34" charset="0"/>
                <a:ea typeface="Calibri" panose="020F0502020204030204" pitchFamily="34" charset="0"/>
              </a:rPr>
              <a:t>Amva</a:t>
            </a:r>
            <a:r>
              <a:rPr lang="es-ES" sz="1400" dirty="0">
                <a:latin typeface="Gill Sans MT" panose="020B0502020104020203" pitchFamily="34" charset="0"/>
                <a:ea typeface="Calibri" panose="020F0502020204030204" pitchFamily="34" charset="0"/>
              </a:rPr>
              <a:t> (2014)</a:t>
            </a:r>
            <a:endParaRPr lang="es-CO" sz="1400" dirty="0">
              <a:latin typeface="Gill Sans MT" panose="020B0502020104020203" pitchFamily="34" charset="0"/>
            </a:endParaRPr>
          </a:p>
        </p:txBody>
      </p:sp>
      <p:sp>
        <p:nvSpPr>
          <p:cNvPr id="6" name="Rectángulo 5">
            <a:extLst>
              <a:ext uri="{FF2B5EF4-FFF2-40B4-BE49-F238E27FC236}">
                <a16:creationId xmlns:a16="http://schemas.microsoft.com/office/drawing/2014/main" id="{8A20AC2C-C3A0-4699-A0EB-EBA4A3BCB7E9}"/>
              </a:ext>
            </a:extLst>
          </p:cNvPr>
          <p:cNvSpPr/>
          <p:nvPr/>
        </p:nvSpPr>
        <p:spPr>
          <a:xfrm>
            <a:off x="992498" y="5097337"/>
            <a:ext cx="2284728" cy="307777"/>
          </a:xfrm>
          <a:prstGeom prst="rect">
            <a:avLst/>
          </a:prstGeom>
        </p:spPr>
        <p:txBody>
          <a:bodyPr wrap="none">
            <a:spAutoFit/>
          </a:bodyPr>
          <a:lstStyle/>
          <a:p>
            <a:r>
              <a:rPr lang="es-ES" sz="1400" b="1" dirty="0">
                <a:latin typeface="Gill Sans MT" panose="020B0502020104020203" pitchFamily="34" charset="0"/>
                <a:ea typeface="Calibri" panose="020F0502020204030204" pitchFamily="34" charset="0"/>
              </a:rPr>
              <a:t>Fuente: </a:t>
            </a:r>
            <a:r>
              <a:rPr lang="es-ES" sz="1400" dirty="0">
                <a:latin typeface="Gill Sans MT" panose="020B0502020104020203" pitchFamily="34" charset="0"/>
                <a:ea typeface="Calibri" panose="020F0502020204030204" pitchFamily="34" charset="0"/>
              </a:rPr>
              <a:t>DNP (2014 </a:t>
            </a:r>
            <a:r>
              <a:rPr lang="es-ES" sz="1400" i="1" dirty="0">
                <a:latin typeface="Gill Sans MT" panose="020B0502020104020203" pitchFamily="34" charset="0"/>
                <a:ea typeface="Calibri" panose="020F0502020204030204" pitchFamily="34" charset="0"/>
              </a:rPr>
              <a:t>a</a:t>
            </a:r>
            <a:r>
              <a:rPr lang="es-ES" sz="1400" dirty="0">
                <a:latin typeface="Gill Sans MT" panose="020B0502020104020203" pitchFamily="34" charset="0"/>
                <a:ea typeface="Calibri" panose="020F0502020204030204" pitchFamily="34" charset="0"/>
              </a:rPr>
              <a:t>, p. 14)</a:t>
            </a:r>
            <a:endParaRPr lang="es-CO" sz="1400" dirty="0">
              <a:latin typeface="Gill Sans MT" panose="020B0502020104020203" pitchFamily="34" charset="0"/>
            </a:endParaRPr>
          </a:p>
        </p:txBody>
      </p:sp>
      <p:sp>
        <p:nvSpPr>
          <p:cNvPr id="7" name="Rectángulo 6">
            <a:extLst>
              <a:ext uri="{FF2B5EF4-FFF2-40B4-BE49-F238E27FC236}">
                <a16:creationId xmlns:a16="http://schemas.microsoft.com/office/drawing/2014/main" id="{9D5D570A-F00B-4E13-8D90-C625DD053781}"/>
              </a:ext>
            </a:extLst>
          </p:cNvPr>
          <p:cNvSpPr/>
          <p:nvPr/>
        </p:nvSpPr>
        <p:spPr>
          <a:xfrm>
            <a:off x="1096059" y="1036966"/>
            <a:ext cx="3217988" cy="738664"/>
          </a:xfrm>
          <a:prstGeom prst="rect">
            <a:avLst/>
          </a:prstGeom>
        </p:spPr>
        <p:txBody>
          <a:bodyPr wrap="square">
            <a:spAutoFit/>
          </a:bodyPr>
          <a:lstStyle/>
          <a:p>
            <a:pPr algn="ctr"/>
            <a:r>
              <a:rPr lang="es-ES" sz="1400" b="1" dirty="0">
                <a:latin typeface="Gill Sans MT" panose="020B0502020104020203" pitchFamily="34" charset="0"/>
                <a:ea typeface="Calibri" panose="020F0502020204030204" pitchFamily="34" charset="0"/>
              </a:rPr>
              <a:t>Áreas de actividad</a:t>
            </a:r>
            <a:br>
              <a:rPr lang="es-ES" sz="1400" b="1" dirty="0">
                <a:latin typeface="Gill Sans MT" panose="020B0502020104020203" pitchFamily="34" charset="0"/>
                <a:ea typeface="Calibri" panose="020F0502020204030204" pitchFamily="34" charset="0"/>
              </a:rPr>
            </a:br>
            <a:r>
              <a:rPr lang="es-ES" sz="1400" b="1" dirty="0">
                <a:latin typeface="Gill Sans MT" panose="020B0502020104020203" pitchFamily="34" charset="0"/>
                <a:ea typeface="Calibri" panose="020F0502020204030204" pitchFamily="34" charset="0"/>
              </a:rPr>
              <a:t>Aglomeración Valle de Aburrá y aglomeración Rionegro</a:t>
            </a:r>
            <a:endParaRPr lang="es-CO" sz="1400" b="1" dirty="0">
              <a:latin typeface="Gill Sans MT" panose="020B0502020104020203" pitchFamily="34" charset="0"/>
            </a:endParaRPr>
          </a:p>
        </p:txBody>
      </p:sp>
    </p:spTree>
    <p:extLst>
      <p:ext uri="{BB962C8B-B14F-4D97-AF65-F5344CB8AC3E}">
        <p14:creationId xmlns:p14="http://schemas.microsoft.com/office/powerpoint/2010/main" val="78936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0FD4316-F5C2-4967-A90C-09A483C3CA4A}"/>
              </a:ext>
            </a:extLst>
          </p:cNvPr>
          <p:cNvSpPr/>
          <p:nvPr/>
        </p:nvSpPr>
        <p:spPr>
          <a:xfrm>
            <a:off x="2365172" y="2906440"/>
            <a:ext cx="1731243" cy="400110"/>
          </a:xfrm>
          <a:prstGeom prst="rect">
            <a:avLst/>
          </a:prstGeom>
        </p:spPr>
        <p:txBody>
          <a:bodyPr wrap="none">
            <a:spAutoFit/>
          </a:bodyPr>
          <a:lstStyle/>
          <a:p>
            <a:r>
              <a:rPr lang="es-ES" sz="2000" b="1" i="1" dirty="0">
                <a:latin typeface="Gill Sans MT" panose="020B0502020104020203" pitchFamily="34" charset="0"/>
                <a:ea typeface="Tahoma" panose="020B0604030504040204" pitchFamily="34" charset="0"/>
              </a:rPr>
              <a:t>Productividad</a:t>
            </a:r>
            <a:endParaRPr lang="es-CO" sz="2000" b="1" dirty="0">
              <a:latin typeface="Gill Sans MT" panose="020B0502020104020203" pitchFamily="34" charset="0"/>
            </a:endParaRPr>
          </a:p>
        </p:txBody>
      </p:sp>
      <p:sp>
        <p:nvSpPr>
          <p:cNvPr id="5" name="Rectángulo 4">
            <a:extLst>
              <a:ext uri="{FF2B5EF4-FFF2-40B4-BE49-F238E27FC236}">
                <a16:creationId xmlns:a16="http://schemas.microsoft.com/office/drawing/2014/main" id="{0598786B-86B9-4026-AE8C-001BA31EE748}"/>
              </a:ext>
            </a:extLst>
          </p:cNvPr>
          <p:cNvSpPr/>
          <p:nvPr/>
        </p:nvSpPr>
        <p:spPr>
          <a:xfrm>
            <a:off x="7714020" y="2899526"/>
            <a:ext cx="2662588" cy="400110"/>
          </a:xfrm>
          <a:prstGeom prst="rect">
            <a:avLst/>
          </a:prstGeom>
        </p:spPr>
        <p:txBody>
          <a:bodyPr wrap="none">
            <a:spAutoFit/>
          </a:bodyPr>
          <a:lstStyle/>
          <a:p>
            <a:r>
              <a:rPr lang="es-ES" sz="2000" b="1" i="1" dirty="0">
                <a:latin typeface="Gill Sans MT" panose="020B0502020104020203" pitchFamily="34" charset="0"/>
                <a:ea typeface="Calibri" panose="020F0502020204030204" pitchFamily="34" charset="0"/>
              </a:rPr>
              <a:t>Desarrollo Económico</a:t>
            </a:r>
            <a:endParaRPr lang="es-CO" sz="2000" b="1" i="1" dirty="0">
              <a:latin typeface="Gill Sans MT" panose="020B0502020104020203" pitchFamily="34" charset="0"/>
            </a:endParaRPr>
          </a:p>
        </p:txBody>
      </p:sp>
      <p:sp>
        <p:nvSpPr>
          <p:cNvPr id="6" name="Rectángulo 5">
            <a:extLst>
              <a:ext uri="{FF2B5EF4-FFF2-40B4-BE49-F238E27FC236}">
                <a16:creationId xmlns:a16="http://schemas.microsoft.com/office/drawing/2014/main" id="{70E3DE1D-F1DC-49D1-A7A3-1ED703BFB607}"/>
              </a:ext>
            </a:extLst>
          </p:cNvPr>
          <p:cNvSpPr/>
          <p:nvPr/>
        </p:nvSpPr>
        <p:spPr>
          <a:xfrm>
            <a:off x="662052" y="3306550"/>
            <a:ext cx="5137484" cy="2031325"/>
          </a:xfrm>
          <a:prstGeom prst="rect">
            <a:avLst/>
          </a:prstGeom>
        </p:spPr>
        <p:txBody>
          <a:bodyPr wrap="square">
            <a:spAutoFit/>
          </a:bodyPr>
          <a:lstStyle/>
          <a:p>
            <a:pPr algn="just"/>
            <a:r>
              <a:rPr lang="es-ES" dirty="0">
                <a:latin typeface="Gill Sans MT" panose="020B0502020104020203" pitchFamily="34" charset="0"/>
                <a:ea typeface="Tahoma" panose="020B0604030504040204" pitchFamily="34" charset="0"/>
              </a:rPr>
              <a:t>La extensión de la noción de productividad a la ciudad, la región, o el país, no se debería concebir como un simple agregado. Más que medir la productividad de la ciudad a partir de la relación factorial capital- trabajo, los análisis deben insistir en las características del área metropolitana que inciden en la productividad de las empresas.</a:t>
            </a:r>
            <a:endParaRPr lang="es-CO" dirty="0">
              <a:latin typeface="Gill Sans MT" panose="020B0502020104020203" pitchFamily="34" charset="0"/>
            </a:endParaRPr>
          </a:p>
        </p:txBody>
      </p:sp>
      <p:sp>
        <p:nvSpPr>
          <p:cNvPr id="7" name="Rectángulo 6">
            <a:extLst>
              <a:ext uri="{FF2B5EF4-FFF2-40B4-BE49-F238E27FC236}">
                <a16:creationId xmlns:a16="http://schemas.microsoft.com/office/drawing/2014/main" id="{65D2334B-A819-4435-9162-4F94D65CB3D5}"/>
              </a:ext>
            </a:extLst>
          </p:cNvPr>
          <p:cNvSpPr/>
          <p:nvPr/>
        </p:nvSpPr>
        <p:spPr>
          <a:xfrm>
            <a:off x="6328611" y="3306550"/>
            <a:ext cx="5232093" cy="2308324"/>
          </a:xfrm>
          <a:prstGeom prst="rect">
            <a:avLst/>
          </a:prstGeom>
        </p:spPr>
        <p:txBody>
          <a:bodyPr wrap="square">
            <a:spAutoFit/>
          </a:bodyPr>
          <a:lstStyle/>
          <a:p>
            <a:pPr algn="just">
              <a:spcAft>
                <a:spcPts val="0"/>
              </a:spcAft>
            </a:pPr>
            <a:r>
              <a:rPr lang="es-ES" dirty="0">
                <a:latin typeface="Gill Sans MT" panose="020B0502020104020203" pitchFamily="34" charset="0"/>
                <a:ea typeface="Calibri" panose="020F0502020204030204" pitchFamily="34" charset="0"/>
              </a:rPr>
              <a:t>La ciudad tiene que anclar su productividad y competitividad en las potencialidades del territorio. La ubicación espacial es crucial para el diseño de la política pública. La aglomeración favorece los rendimientos crecientes, el transporte facilita el acceso a los bienes y a los equipamientos, y la demanda (doméstica e internacional) se convierte en el estímulo final de la actividad económica</a:t>
            </a:r>
            <a:r>
              <a:rPr lang="es-ES" dirty="0">
                <a:latin typeface="Times New Roman" panose="02020603050405020304" pitchFamily="18" charset="0"/>
                <a:ea typeface="Calibri" panose="020F0502020204030204" pitchFamily="34" charset="0"/>
              </a:rPr>
              <a:t>.</a:t>
            </a:r>
            <a:endParaRPr lang="es-CO" dirty="0">
              <a:latin typeface="Times New Roman" panose="02020603050405020304" pitchFamily="18" charset="0"/>
              <a:ea typeface="Calibri" panose="020F0502020204030204" pitchFamily="34" charset="0"/>
            </a:endParaRPr>
          </a:p>
        </p:txBody>
      </p:sp>
      <p:sp>
        <p:nvSpPr>
          <p:cNvPr id="15" name="CuadroTexto 14">
            <a:extLst>
              <a:ext uri="{FF2B5EF4-FFF2-40B4-BE49-F238E27FC236}">
                <a16:creationId xmlns:a16="http://schemas.microsoft.com/office/drawing/2014/main" id="{41812F2F-FB90-4016-B6AC-F4CF7F81A9F9}"/>
              </a:ext>
            </a:extLst>
          </p:cNvPr>
          <p:cNvSpPr txBox="1"/>
          <p:nvPr/>
        </p:nvSpPr>
        <p:spPr>
          <a:xfrm>
            <a:off x="3132171" y="1620965"/>
            <a:ext cx="5438275" cy="769441"/>
          </a:xfrm>
          <a:prstGeom prst="rect">
            <a:avLst/>
          </a:prstGeom>
          <a:noFill/>
        </p:spPr>
        <p:txBody>
          <a:bodyPr wrap="square" rtlCol="0">
            <a:spAutoFit/>
          </a:bodyPr>
          <a:lstStyle/>
          <a:p>
            <a:pPr lvl="1" algn="ctr"/>
            <a:r>
              <a:rPr lang="es-CO" dirty="0"/>
              <a:t> </a:t>
            </a:r>
            <a:r>
              <a:rPr lang="es-CO" sz="2200" dirty="0">
                <a:latin typeface="Gill Sans MT" panose="020B0502020104020203" pitchFamily="34" charset="0"/>
              </a:rPr>
              <a:t>COMPETITIVIDAD Y PRODUCTIVIDAD EN EL CONTEXTO TERRITORIAL</a:t>
            </a:r>
          </a:p>
        </p:txBody>
      </p:sp>
      <p:pic>
        <p:nvPicPr>
          <p:cNvPr id="8" name="Imagen 7"/>
          <p:cNvPicPr>
            <a:picLocks noChangeAspect="1"/>
          </p:cNvPicPr>
          <p:nvPr/>
        </p:nvPicPr>
        <p:blipFill>
          <a:blip r:embed="rId2"/>
          <a:stretch>
            <a:fillRect/>
          </a:stretch>
        </p:blipFill>
        <p:spPr>
          <a:xfrm>
            <a:off x="0" y="-17546"/>
            <a:ext cx="12192000" cy="536447"/>
          </a:xfrm>
          <a:prstGeom prst="rect">
            <a:avLst/>
          </a:prstGeom>
        </p:spPr>
      </p:pic>
      <p:sp>
        <p:nvSpPr>
          <p:cNvPr id="9" name="Rectángulo redondeado 8"/>
          <p:cNvSpPr/>
          <p:nvPr/>
        </p:nvSpPr>
        <p:spPr>
          <a:xfrm>
            <a:off x="2520846" y="262328"/>
            <a:ext cx="7150308" cy="58461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BAAB4F1F-4EC2-4D51-8A6A-251F9399A2D5}"/>
              </a:ext>
            </a:extLst>
          </p:cNvPr>
          <p:cNvSpPr txBox="1"/>
          <p:nvPr/>
        </p:nvSpPr>
        <p:spPr>
          <a:xfrm>
            <a:off x="3132171" y="325318"/>
            <a:ext cx="5913143" cy="461665"/>
          </a:xfrm>
          <a:prstGeom prst="rect">
            <a:avLst/>
          </a:prstGeom>
          <a:noFill/>
        </p:spPr>
        <p:txBody>
          <a:bodyPr wrap="square" rtlCol="0">
            <a:spAutoFit/>
          </a:bodyPr>
          <a:lstStyle/>
          <a:p>
            <a:r>
              <a:rPr lang="es-CO" sz="2400" b="1" dirty="0">
                <a:solidFill>
                  <a:srgbClr val="002060"/>
                </a:solidFill>
                <a:latin typeface="Gill Sans MT" panose="020B0502020104020203" pitchFamily="34" charset="0"/>
              </a:rPr>
              <a:t>APROXIMACIÓN MESOECONÓMICA</a:t>
            </a:r>
          </a:p>
        </p:txBody>
      </p:sp>
      <p:sp>
        <p:nvSpPr>
          <p:cNvPr id="4" name="Rectángulo 3"/>
          <p:cNvSpPr/>
          <p:nvPr/>
        </p:nvSpPr>
        <p:spPr>
          <a:xfrm>
            <a:off x="5666875" y="1085077"/>
            <a:ext cx="1046747" cy="557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p:nvSpPr>
        <p:spPr>
          <a:xfrm flipH="1">
            <a:off x="5666875" y="913079"/>
            <a:ext cx="1046747" cy="707886"/>
          </a:xfrm>
          <a:prstGeom prst="rect">
            <a:avLst/>
          </a:prstGeom>
          <a:noFill/>
        </p:spPr>
        <p:txBody>
          <a:bodyPr wrap="square" rtlCol="0">
            <a:spAutoFit/>
          </a:bodyPr>
          <a:lstStyle/>
          <a:p>
            <a:r>
              <a:rPr lang="es-CO" sz="4000" b="1" dirty="0">
                <a:solidFill>
                  <a:srgbClr val="002060"/>
                </a:solidFill>
                <a:latin typeface="Gill Sans MT" panose="020B0502020104020203" pitchFamily="34" charset="0"/>
              </a:rPr>
              <a:t>1.2.</a:t>
            </a:r>
          </a:p>
        </p:txBody>
      </p:sp>
    </p:spTree>
    <p:extLst>
      <p:ext uri="{BB962C8B-B14F-4D97-AF65-F5344CB8AC3E}">
        <p14:creationId xmlns:p14="http://schemas.microsoft.com/office/powerpoint/2010/main" val="186515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5287945" y="2066188"/>
            <a:ext cx="6460958" cy="2154775"/>
          </a:xfrm>
          <a:prstGeom prst="roundRect">
            <a:avLst/>
          </a:prstGeom>
          <a:noFill/>
          <a:ln w="38100">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6" name="Rectángulo 75"/>
          <p:cNvSpPr/>
          <p:nvPr/>
        </p:nvSpPr>
        <p:spPr>
          <a:xfrm>
            <a:off x="7436311" y="2104525"/>
            <a:ext cx="2147836"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77652F04-8E4E-42C6-BBA7-034A8D8E9963}"/>
              </a:ext>
            </a:extLst>
          </p:cNvPr>
          <p:cNvSpPr/>
          <p:nvPr/>
        </p:nvSpPr>
        <p:spPr>
          <a:xfrm>
            <a:off x="646204" y="3435796"/>
            <a:ext cx="3886802" cy="646331"/>
          </a:xfrm>
          <a:prstGeom prst="rect">
            <a:avLst/>
          </a:prstGeom>
        </p:spPr>
        <p:txBody>
          <a:bodyPr wrap="square">
            <a:spAutoFit/>
          </a:bodyPr>
          <a:lstStyle/>
          <a:p>
            <a:r>
              <a:rPr lang="es-ES" dirty="0">
                <a:latin typeface="Gill Sans MT" panose="020B0502020104020203" pitchFamily="34" charset="0"/>
                <a:ea typeface="Calibri" panose="020F0502020204030204" pitchFamily="34" charset="0"/>
              </a:rPr>
              <a:t>La ubicación en el territorio guarda una estrecha relación el valor del suelo</a:t>
            </a:r>
            <a:r>
              <a:rPr lang="es-ES" dirty="0">
                <a:latin typeface="Times New Roman" panose="02020603050405020304" pitchFamily="18" charset="0"/>
                <a:ea typeface="Calibri" panose="020F0502020204030204" pitchFamily="34" charset="0"/>
              </a:rPr>
              <a:t>. </a:t>
            </a:r>
            <a:endParaRPr lang="es-CO" dirty="0"/>
          </a:p>
        </p:txBody>
      </p:sp>
      <p:sp>
        <p:nvSpPr>
          <p:cNvPr id="3" name="Rectángulo 2">
            <a:extLst>
              <a:ext uri="{FF2B5EF4-FFF2-40B4-BE49-F238E27FC236}">
                <a16:creationId xmlns:a16="http://schemas.microsoft.com/office/drawing/2014/main" id="{80A4ACD9-A30B-4546-AF3D-1894D81C240E}"/>
              </a:ext>
            </a:extLst>
          </p:cNvPr>
          <p:cNvSpPr/>
          <p:nvPr/>
        </p:nvSpPr>
        <p:spPr>
          <a:xfrm>
            <a:off x="637017" y="5185019"/>
            <a:ext cx="3895247" cy="1200329"/>
          </a:xfrm>
          <a:prstGeom prst="rect">
            <a:avLst/>
          </a:prstGeom>
        </p:spPr>
        <p:txBody>
          <a:bodyPr wrap="square">
            <a:spAutoFit/>
          </a:bodyPr>
          <a:lstStyle/>
          <a:p>
            <a:pPr algn="just">
              <a:spcAft>
                <a:spcPts val="0"/>
              </a:spcAft>
            </a:pPr>
            <a:r>
              <a:rPr lang="es-ES" dirty="0">
                <a:latin typeface="Gill Sans MT" panose="020B0502020104020203" pitchFamily="34" charset="0"/>
                <a:ea typeface="Calibri" panose="020F0502020204030204" pitchFamily="34" charset="0"/>
              </a:rPr>
              <a:t>Si la ciudad recibe más personas la oferta de trabajo aumenta. Si la ciudad es atractiva, llegan más personas y la oferta de trabajo aumenta</a:t>
            </a:r>
            <a:r>
              <a:rPr lang="es-ES" dirty="0">
                <a:latin typeface="Times New Roman" panose="02020603050405020304" pitchFamily="18" charset="0"/>
                <a:ea typeface="Calibri" panose="020F0502020204030204" pitchFamily="34" charset="0"/>
              </a:rPr>
              <a:t>.</a:t>
            </a:r>
            <a:endParaRPr lang="es-CO" dirty="0">
              <a:latin typeface="Times New Roman" panose="02020603050405020304" pitchFamily="18" charset="0"/>
              <a:ea typeface="Calibri" panose="020F0502020204030204" pitchFamily="34" charset="0"/>
            </a:endParaRPr>
          </a:p>
        </p:txBody>
      </p:sp>
      <p:sp>
        <p:nvSpPr>
          <p:cNvPr id="70" name="CuadroTexto 69">
            <a:extLst>
              <a:ext uri="{FF2B5EF4-FFF2-40B4-BE49-F238E27FC236}">
                <a16:creationId xmlns:a16="http://schemas.microsoft.com/office/drawing/2014/main" id="{8BC29546-8151-4A86-B809-C41396FC047C}"/>
              </a:ext>
            </a:extLst>
          </p:cNvPr>
          <p:cNvSpPr txBox="1"/>
          <p:nvPr/>
        </p:nvSpPr>
        <p:spPr>
          <a:xfrm>
            <a:off x="2886294" y="1453214"/>
            <a:ext cx="5623935" cy="430887"/>
          </a:xfrm>
          <a:prstGeom prst="rect">
            <a:avLst/>
          </a:prstGeom>
          <a:noFill/>
        </p:spPr>
        <p:txBody>
          <a:bodyPr wrap="square" rtlCol="0">
            <a:spAutoFit/>
          </a:bodyPr>
          <a:lstStyle/>
          <a:p>
            <a:pPr lvl="1" algn="ctr"/>
            <a:r>
              <a:rPr lang="es-CO" sz="2200" dirty="0">
                <a:latin typeface="Gill Sans MT" panose="020B0502020104020203" pitchFamily="34" charset="0"/>
              </a:rPr>
              <a:t>MOVILIDAD Y VOTACIÓN CON LOS PIES</a:t>
            </a:r>
          </a:p>
        </p:txBody>
      </p:sp>
      <p:pic>
        <p:nvPicPr>
          <p:cNvPr id="73" name="Imagen 72"/>
          <p:cNvPicPr>
            <a:picLocks noChangeAspect="1"/>
          </p:cNvPicPr>
          <p:nvPr/>
        </p:nvPicPr>
        <p:blipFill>
          <a:blip r:embed="rId2"/>
          <a:stretch>
            <a:fillRect/>
          </a:stretch>
        </p:blipFill>
        <p:spPr>
          <a:xfrm>
            <a:off x="0" y="-17546"/>
            <a:ext cx="12192000" cy="536447"/>
          </a:xfrm>
          <a:prstGeom prst="rect">
            <a:avLst/>
          </a:prstGeom>
        </p:spPr>
      </p:pic>
      <p:sp>
        <p:nvSpPr>
          <p:cNvPr id="72" name="CuadroTexto 71">
            <a:extLst>
              <a:ext uri="{FF2B5EF4-FFF2-40B4-BE49-F238E27FC236}">
                <a16:creationId xmlns:a16="http://schemas.microsoft.com/office/drawing/2014/main" id="{67C8E0DC-3924-40CE-A828-A5E29B866C59}"/>
              </a:ext>
            </a:extLst>
          </p:cNvPr>
          <p:cNvSpPr txBox="1"/>
          <p:nvPr/>
        </p:nvSpPr>
        <p:spPr>
          <a:xfrm>
            <a:off x="7444771" y="1807259"/>
            <a:ext cx="2147836" cy="369332"/>
          </a:xfrm>
          <a:prstGeom prst="rect">
            <a:avLst/>
          </a:prstGeom>
          <a:solidFill>
            <a:schemeClr val="bg1"/>
          </a:solidFill>
        </p:spPr>
        <p:txBody>
          <a:bodyPr wrap="square" rtlCol="0">
            <a:spAutoFit/>
          </a:bodyPr>
          <a:lstStyle/>
          <a:p>
            <a:pPr algn="ctr"/>
            <a:r>
              <a:rPr lang="es-CO" dirty="0">
                <a:latin typeface="Gill Sans MT" panose="020B0502020104020203" pitchFamily="34" charset="0"/>
              </a:rPr>
              <a:t>Votación con los pies</a:t>
            </a:r>
          </a:p>
        </p:txBody>
      </p:sp>
      <p:sp>
        <p:nvSpPr>
          <p:cNvPr id="74" name="Rectángulo redondeado 73"/>
          <p:cNvSpPr/>
          <p:nvPr/>
        </p:nvSpPr>
        <p:spPr>
          <a:xfrm>
            <a:off x="2520846" y="262328"/>
            <a:ext cx="7150308" cy="58461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5" name="CuadroTexto 74">
            <a:extLst>
              <a:ext uri="{FF2B5EF4-FFF2-40B4-BE49-F238E27FC236}">
                <a16:creationId xmlns:a16="http://schemas.microsoft.com/office/drawing/2014/main" id="{BAAB4F1F-4EC2-4D51-8A6A-251F9399A2D5}"/>
              </a:ext>
            </a:extLst>
          </p:cNvPr>
          <p:cNvSpPr txBox="1"/>
          <p:nvPr/>
        </p:nvSpPr>
        <p:spPr>
          <a:xfrm>
            <a:off x="3132171" y="325318"/>
            <a:ext cx="5913143" cy="461665"/>
          </a:xfrm>
          <a:prstGeom prst="rect">
            <a:avLst/>
          </a:prstGeom>
          <a:noFill/>
        </p:spPr>
        <p:txBody>
          <a:bodyPr wrap="square" rtlCol="0">
            <a:spAutoFit/>
          </a:bodyPr>
          <a:lstStyle/>
          <a:p>
            <a:r>
              <a:rPr lang="es-CO" sz="2400" b="1" dirty="0">
                <a:solidFill>
                  <a:srgbClr val="002060"/>
                </a:solidFill>
                <a:latin typeface="Gill Sans MT" panose="020B0502020104020203" pitchFamily="34" charset="0"/>
              </a:rPr>
              <a:t>APROXIMACIÓN MESOECONÓMICA</a:t>
            </a:r>
          </a:p>
        </p:txBody>
      </p:sp>
      <p:sp>
        <p:nvSpPr>
          <p:cNvPr id="6" name="Rectángulo 5"/>
          <p:cNvSpPr/>
          <p:nvPr/>
        </p:nvSpPr>
        <p:spPr>
          <a:xfrm>
            <a:off x="5247036" y="2771929"/>
            <a:ext cx="6874888" cy="2063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7" name="73 Grupo">
            <a:extLst>
              <a:ext uri="{FF2B5EF4-FFF2-40B4-BE49-F238E27FC236}">
                <a16:creationId xmlns:a16="http://schemas.microsoft.com/office/drawing/2014/main" id="{3E4195E9-8C41-4BFE-B974-06F640C65681}"/>
              </a:ext>
            </a:extLst>
          </p:cNvPr>
          <p:cNvGrpSpPr/>
          <p:nvPr/>
        </p:nvGrpSpPr>
        <p:grpSpPr>
          <a:xfrm>
            <a:off x="5163808" y="2501975"/>
            <a:ext cx="3149443" cy="3978909"/>
            <a:chOff x="0" y="0"/>
            <a:chExt cx="3149443" cy="3979009"/>
          </a:xfrm>
        </p:grpSpPr>
        <p:cxnSp>
          <p:nvCxnSpPr>
            <p:cNvPr id="8" name="5 Conector recto de flecha">
              <a:extLst>
                <a:ext uri="{FF2B5EF4-FFF2-40B4-BE49-F238E27FC236}">
                  <a16:creationId xmlns:a16="http://schemas.microsoft.com/office/drawing/2014/main" id="{C535F7E6-1598-4E85-9085-EFA3E9965D3C}"/>
                </a:ext>
              </a:extLst>
            </p:cNvPr>
            <p:cNvCxnSpPr/>
            <p:nvPr/>
          </p:nvCxnSpPr>
          <p:spPr>
            <a:xfrm>
              <a:off x="760333" y="77439"/>
              <a:ext cx="0" cy="2088232"/>
            </a:xfrm>
            <a:prstGeom prst="straightConnector1">
              <a:avLst/>
            </a:prstGeom>
            <a:ln>
              <a:headEnd type="triangle" w="sm" len="sm"/>
              <a:tailEnd type="triangle" w="sm" len="sm"/>
            </a:ln>
          </p:spPr>
          <p:style>
            <a:lnRef idx="1">
              <a:schemeClr val="dk1"/>
            </a:lnRef>
            <a:fillRef idx="0">
              <a:schemeClr val="dk1"/>
            </a:fillRef>
            <a:effectRef idx="0">
              <a:schemeClr val="dk1"/>
            </a:effectRef>
            <a:fontRef idx="minor">
              <a:schemeClr val="tx1"/>
            </a:fontRef>
          </p:style>
        </p:cxnSp>
        <p:cxnSp>
          <p:nvCxnSpPr>
            <p:cNvPr id="9" name="8 Conector recto de flecha">
              <a:extLst>
                <a:ext uri="{FF2B5EF4-FFF2-40B4-BE49-F238E27FC236}">
                  <a16:creationId xmlns:a16="http://schemas.microsoft.com/office/drawing/2014/main" id="{D959FD5D-EDBF-4716-AAFC-2277BADE65CE}"/>
                </a:ext>
              </a:extLst>
            </p:cNvPr>
            <p:cNvCxnSpPr/>
            <p:nvPr/>
          </p:nvCxnSpPr>
          <p:spPr>
            <a:xfrm>
              <a:off x="688325" y="1229567"/>
              <a:ext cx="2088232" cy="0"/>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10" name="13 Conector recto">
              <a:extLst>
                <a:ext uri="{FF2B5EF4-FFF2-40B4-BE49-F238E27FC236}">
                  <a16:creationId xmlns:a16="http://schemas.microsoft.com/office/drawing/2014/main" id="{E7C3353B-1160-467B-846A-1D7E4113FA42}"/>
                </a:ext>
              </a:extLst>
            </p:cNvPr>
            <p:cNvCxnSpPr/>
            <p:nvPr/>
          </p:nvCxnSpPr>
          <p:spPr>
            <a:xfrm>
              <a:off x="760333" y="581495"/>
              <a:ext cx="1584176" cy="0"/>
            </a:xfrm>
            <a:prstGeom prst="line">
              <a:avLst/>
            </a:prstGeom>
          </p:spPr>
          <p:style>
            <a:lnRef idx="1">
              <a:schemeClr val="dk1"/>
            </a:lnRef>
            <a:fillRef idx="0">
              <a:schemeClr val="dk1"/>
            </a:fillRef>
            <a:effectRef idx="0">
              <a:schemeClr val="dk1"/>
            </a:effectRef>
            <a:fontRef idx="minor">
              <a:schemeClr val="tx1"/>
            </a:fontRef>
          </p:style>
        </p:cxnSp>
        <p:cxnSp>
          <p:nvCxnSpPr>
            <p:cNvPr id="11" name="14 Conector recto">
              <a:extLst>
                <a:ext uri="{FF2B5EF4-FFF2-40B4-BE49-F238E27FC236}">
                  <a16:creationId xmlns:a16="http://schemas.microsoft.com/office/drawing/2014/main" id="{2B26531D-4F09-41EE-A5D1-7B66AEF119A4}"/>
                </a:ext>
              </a:extLst>
            </p:cNvPr>
            <p:cNvCxnSpPr/>
            <p:nvPr/>
          </p:nvCxnSpPr>
          <p:spPr>
            <a:xfrm>
              <a:off x="760333" y="1661615"/>
              <a:ext cx="1584176" cy="0"/>
            </a:xfrm>
            <a:prstGeom prst="line">
              <a:avLst/>
            </a:prstGeom>
          </p:spPr>
          <p:style>
            <a:lnRef idx="1">
              <a:schemeClr val="dk1"/>
            </a:lnRef>
            <a:fillRef idx="0">
              <a:schemeClr val="dk1"/>
            </a:fillRef>
            <a:effectRef idx="0">
              <a:schemeClr val="dk1"/>
            </a:effectRef>
            <a:fontRef idx="minor">
              <a:schemeClr val="tx1"/>
            </a:fontRef>
          </p:style>
        </p:cxnSp>
        <p:cxnSp>
          <p:nvCxnSpPr>
            <p:cNvPr id="12" name="17 Conector recto">
              <a:extLst>
                <a:ext uri="{FF2B5EF4-FFF2-40B4-BE49-F238E27FC236}">
                  <a16:creationId xmlns:a16="http://schemas.microsoft.com/office/drawing/2014/main" id="{B207FA7C-1D69-4086-A38D-90B3D75AC744}"/>
                </a:ext>
              </a:extLst>
            </p:cNvPr>
            <p:cNvCxnSpPr/>
            <p:nvPr/>
          </p:nvCxnSpPr>
          <p:spPr>
            <a:xfrm>
              <a:off x="2344509" y="581495"/>
              <a:ext cx="0" cy="3174230"/>
            </a:xfrm>
            <a:prstGeom prst="line">
              <a:avLst/>
            </a:prstGeom>
          </p:spPr>
          <p:style>
            <a:lnRef idx="1">
              <a:schemeClr val="dk1"/>
            </a:lnRef>
            <a:fillRef idx="0">
              <a:schemeClr val="dk1"/>
            </a:fillRef>
            <a:effectRef idx="0">
              <a:schemeClr val="dk1"/>
            </a:effectRef>
            <a:fontRef idx="minor">
              <a:schemeClr val="tx1"/>
            </a:fontRef>
          </p:style>
        </p:cxnSp>
        <p:sp>
          <p:nvSpPr>
            <p:cNvPr id="13" name="22 Forma libre">
              <a:extLst>
                <a:ext uri="{FF2B5EF4-FFF2-40B4-BE49-F238E27FC236}">
                  <a16:creationId xmlns:a16="http://schemas.microsoft.com/office/drawing/2014/main" id="{A315A80F-52F3-4778-A1CB-FAB8F0233B8B}"/>
                </a:ext>
              </a:extLst>
            </p:cNvPr>
            <p:cNvSpPr/>
            <p:nvPr/>
          </p:nvSpPr>
          <p:spPr>
            <a:xfrm>
              <a:off x="757700" y="1240601"/>
              <a:ext cx="1923691" cy="655607"/>
            </a:xfrm>
            <a:custGeom>
              <a:avLst/>
              <a:gdLst>
                <a:gd name="connsiteX0" fmla="*/ 0 w 1923691"/>
                <a:gd name="connsiteY0" fmla="*/ 0 h 655607"/>
                <a:gd name="connsiteX1" fmla="*/ 1078302 w 1923691"/>
                <a:gd name="connsiteY1" fmla="*/ 172528 h 655607"/>
                <a:gd name="connsiteX2" fmla="*/ 1923691 w 1923691"/>
                <a:gd name="connsiteY2" fmla="*/ 655607 h 655607"/>
              </a:gdLst>
              <a:ahLst/>
              <a:cxnLst>
                <a:cxn ang="0">
                  <a:pos x="connsiteX0" y="connsiteY0"/>
                </a:cxn>
                <a:cxn ang="0">
                  <a:pos x="connsiteX1" y="connsiteY1"/>
                </a:cxn>
                <a:cxn ang="0">
                  <a:pos x="connsiteX2" y="connsiteY2"/>
                </a:cxn>
              </a:cxnLst>
              <a:rect l="l" t="t" r="r" b="b"/>
              <a:pathLst>
                <a:path w="1923691" h="655607">
                  <a:moveTo>
                    <a:pt x="0" y="0"/>
                  </a:moveTo>
                  <a:cubicBezTo>
                    <a:pt x="378843" y="31630"/>
                    <a:pt x="757687" y="63260"/>
                    <a:pt x="1078302" y="172528"/>
                  </a:cubicBezTo>
                  <a:cubicBezTo>
                    <a:pt x="1398917" y="281796"/>
                    <a:pt x="1923691" y="655607"/>
                    <a:pt x="1923691" y="655607"/>
                  </a:cubicBezTo>
                </a:path>
              </a:pathLst>
            </a:custGeom>
            <a:ln w="1270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4" name="23 Forma libre">
              <a:extLst>
                <a:ext uri="{FF2B5EF4-FFF2-40B4-BE49-F238E27FC236}">
                  <a16:creationId xmlns:a16="http://schemas.microsoft.com/office/drawing/2014/main" id="{B95B7584-C832-41C7-9C79-57895A2C96AC}"/>
                </a:ext>
              </a:extLst>
            </p:cNvPr>
            <p:cNvSpPr/>
            <p:nvPr/>
          </p:nvSpPr>
          <p:spPr>
            <a:xfrm>
              <a:off x="757700" y="369333"/>
              <a:ext cx="1923691" cy="854015"/>
            </a:xfrm>
            <a:custGeom>
              <a:avLst/>
              <a:gdLst>
                <a:gd name="connsiteX0" fmla="*/ 0 w 1923691"/>
                <a:gd name="connsiteY0" fmla="*/ 854015 h 854015"/>
                <a:gd name="connsiteX1" fmla="*/ 1052423 w 1923691"/>
                <a:gd name="connsiteY1" fmla="*/ 500332 h 854015"/>
                <a:gd name="connsiteX2" fmla="*/ 1923691 w 1923691"/>
                <a:gd name="connsiteY2" fmla="*/ 0 h 854015"/>
              </a:gdLst>
              <a:ahLst/>
              <a:cxnLst>
                <a:cxn ang="0">
                  <a:pos x="connsiteX0" y="connsiteY0"/>
                </a:cxn>
                <a:cxn ang="0">
                  <a:pos x="connsiteX1" y="connsiteY1"/>
                </a:cxn>
                <a:cxn ang="0">
                  <a:pos x="connsiteX2" y="connsiteY2"/>
                </a:cxn>
              </a:cxnLst>
              <a:rect l="l" t="t" r="r" b="b"/>
              <a:pathLst>
                <a:path w="1923691" h="854015">
                  <a:moveTo>
                    <a:pt x="0" y="854015"/>
                  </a:moveTo>
                  <a:cubicBezTo>
                    <a:pt x="365904" y="748341"/>
                    <a:pt x="731808" y="642668"/>
                    <a:pt x="1052423" y="500332"/>
                  </a:cubicBezTo>
                  <a:cubicBezTo>
                    <a:pt x="1373038" y="357996"/>
                    <a:pt x="1648364" y="178998"/>
                    <a:pt x="1923691" y="0"/>
                  </a:cubicBezTo>
                </a:path>
              </a:pathLst>
            </a:custGeom>
            <a:ln w="12700">
              <a:solidFill>
                <a:srgbClr val="FF000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5" name="24 CuadroTexto">
              <a:extLst>
                <a:ext uri="{FF2B5EF4-FFF2-40B4-BE49-F238E27FC236}">
                  <a16:creationId xmlns:a16="http://schemas.microsoft.com/office/drawing/2014/main" id="{ECCEBCE9-B3C8-46A9-B41D-080D8D69AC18}"/>
                </a:ext>
              </a:extLst>
            </p:cNvPr>
            <p:cNvSpPr txBox="1"/>
            <p:nvPr/>
          </p:nvSpPr>
          <p:spPr>
            <a:xfrm>
              <a:off x="2213339" y="100028"/>
              <a:ext cx="936104" cy="200055"/>
            </a:xfrm>
            <a:prstGeom prst="rect">
              <a:avLst/>
            </a:prstGeom>
            <a:noFill/>
          </p:spPr>
          <p:txBody>
            <a:bodyPr wrap="square" rtlCol="0">
              <a:spAutoFit/>
            </a:bodyPr>
            <a:lstStyle/>
            <a:p>
              <a:pPr algn="ctr">
                <a:spcAft>
                  <a:spcPts val="0"/>
                </a:spcAft>
              </a:pPr>
              <a:r>
                <a:rPr lang="es-CO" sz="7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Curva salario</a:t>
              </a:r>
              <a:endParaRPr lang="es-CO" sz="1200">
                <a:effectLst/>
                <a:latin typeface="Times New Roman" panose="02020603050405020304" pitchFamily="18" charset="0"/>
                <a:ea typeface="MS Mincho" panose="02020609040205080304" pitchFamily="49" charset="-128"/>
              </a:endParaRPr>
            </a:p>
          </p:txBody>
        </p:sp>
        <p:sp>
          <p:nvSpPr>
            <p:cNvPr id="16" name="25 CuadroTexto">
              <a:extLst>
                <a:ext uri="{FF2B5EF4-FFF2-40B4-BE49-F238E27FC236}">
                  <a16:creationId xmlns:a16="http://schemas.microsoft.com/office/drawing/2014/main" id="{D909522A-2C98-48EC-8FC5-5F924E70E199}"/>
                </a:ext>
              </a:extLst>
            </p:cNvPr>
            <p:cNvSpPr txBox="1"/>
            <p:nvPr/>
          </p:nvSpPr>
          <p:spPr>
            <a:xfrm rot="1951456">
              <a:off x="2213338" y="1561587"/>
              <a:ext cx="936104" cy="200055"/>
            </a:xfrm>
            <a:prstGeom prst="rect">
              <a:avLst/>
            </a:prstGeom>
            <a:noFill/>
          </p:spPr>
          <p:txBody>
            <a:bodyPr wrap="square" rtlCol="0">
              <a:spAutoFit/>
            </a:bodyPr>
            <a:lstStyle/>
            <a:p>
              <a:pPr algn="ctr">
                <a:spcAft>
                  <a:spcPts val="0"/>
                </a:spcAft>
              </a:pPr>
              <a:r>
                <a:rPr lang="es-CO" sz="7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Curva costo vida</a:t>
              </a:r>
              <a:endParaRPr lang="es-CO" sz="1200">
                <a:effectLst/>
                <a:latin typeface="Times New Roman" panose="02020603050405020304" pitchFamily="18" charset="0"/>
                <a:ea typeface="MS Mincho" panose="02020609040205080304" pitchFamily="49" charset="-128"/>
              </a:endParaRPr>
            </a:p>
          </p:txBody>
        </p:sp>
        <mc:AlternateContent xmlns:mc="http://schemas.openxmlformats.org/markup-compatibility/2006" xmlns:a14="http://schemas.microsoft.com/office/drawing/2010/main">
          <mc:Choice Requires="a14">
            <p:sp>
              <p:nvSpPr>
                <p:cNvPr id="17" name="26 CuadroTexto">
                  <a:extLst>
                    <a:ext uri="{FF2B5EF4-FFF2-40B4-BE49-F238E27FC236}">
                      <a16:creationId xmlns:a16="http://schemas.microsoft.com/office/drawing/2014/main" id="{64B2C0E7-FC95-4BA6-8AAC-A20A0D56A6D2}"/>
                    </a:ext>
                  </a:extLst>
                </p:cNvPr>
                <p:cNvSpPr txBox="1"/>
                <p:nvPr/>
              </p:nvSpPr>
              <p:spPr>
                <a:xfrm>
                  <a:off x="379915" y="0"/>
                  <a:ext cx="424815"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𝒘</m:t>
                        </m:r>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𝑵</m:t>
                        </m:r>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17" name="26 CuadroTexto">
                  <a:extLst>
                    <a:ext uri="{FF2B5EF4-FFF2-40B4-BE49-F238E27FC236}">
                      <a16:creationId xmlns:a16="http://schemas.microsoft.com/office/drawing/2014/main" id="{64B2C0E7-FC95-4BA6-8AAC-A20A0D56A6D2}"/>
                    </a:ext>
                  </a:extLst>
                </p:cNvPr>
                <p:cNvSpPr txBox="1">
                  <a:spLocks noRot="1" noChangeAspect="1" noMove="1" noResize="1" noEditPoints="1" noAdjustHandles="1" noChangeArrowheads="1" noChangeShapeType="1" noTextEdit="1"/>
                </p:cNvSpPr>
                <p:nvPr/>
              </p:nvSpPr>
              <p:spPr>
                <a:xfrm>
                  <a:off x="379915" y="0"/>
                  <a:ext cx="424815" cy="210820"/>
                </a:xfrm>
                <a:prstGeom prst="rect">
                  <a:avLst/>
                </a:prstGeom>
                <a:blipFill>
                  <a:blip r:embed="rId3"/>
                  <a:stretch>
                    <a:fillRect b="-2857"/>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8" name="27 CuadroTexto">
                  <a:extLst>
                    <a:ext uri="{FF2B5EF4-FFF2-40B4-BE49-F238E27FC236}">
                      <a16:creationId xmlns:a16="http://schemas.microsoft.com/office/drawing/2014/main" id="{612B95D1-6C83-4DFA-A3B8-8E293536616D}"/>
                    </a:ext>
                  </a:extLst>
                </p:cNvPr>
                <p:cNvSpPr txBox="1"/>
                <p:nvPr/>
              </p:nvSpPr>
              <p:spPr>
                <a:xfrm>
                  <a:off x="400232" y="471768"/>
                  <a:ext cx="367665" cy="2235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𝑾</m:t>
                            </m:r>
                          </m:e>
                          <m:sub>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𝒆𝒒</m:t>
                            </m:r>
                          </m:sub>
                        </m:sSub>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18" name="27 CuadroTexto">
                  <a:extLst>
                    <a:ext uri="{FF2B5EF4-FFF2-40B4-BE49-F238E27FC236}">
                      <a16:creationId xmlns:a16="http://schemas.microsoft.com/office/drawing/2014/main" id="{612B95D1-6C83-4DFA-A3B8-8E293536616D}"/>
                    </a:ext>
                  </a:extLst>
                </p:cNvPr>
                <p:cNvSpPr txBox="1">
                  <a:spLocks noRot="1" noChangeAspect="1" noMove="1" noResize="1" noEditPoints="1" noAdjustHandles="1" noChangeArrowheads="1" noChangeShapeType="1" noTextEdit="1"/>
                </p:cNvSpPr>
                <p:nvPr/>
              </p:nvSpPr>
              <p:spPr>
                <a:xfrm>
                  <a:off x="400232" y="471768"/>
                  <a:ext cx="367665" cy="223520"/>
                </a:xfrm>
                <a:prstGeom prst="rect">
                  <a:avLst/>
                </a:prstGeom>
                <a:blipFill>
                  <a:blip r:embed="rId4"/>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9" name="29 CuadroTexto">
                  <a:extLst>
                    <a:ext uri="{FF2B5EF4-FFF2-40B4-BE49-F238E27FC236}">
                      <a16:creationId xmlns:a16="http://schemas.microsoft.com/office/drawing/2014/main" id="{557FE0F9-3E82-44D9-83D8-0833DB3B0F2E}"/>
                    </a:ext>
                  </a:extLst>
                </p:cNvPr>
                <p:cNvSpPr txBox="1"/>
                <p:nvPr/>
              </p:nvSpPr>
              <p:spPr>
                <a:xfrm>
                  <a:off x="2555704" y="1086113"/>
                  <a:ext cx="260350"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𝑵</m:t>
                        </m:r>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19" name="29 CuadroTexto">
                  <a:extLst>
                    <a:ext uri="{FF2B5EF4-FFF2-40B4-BE49-F238E27FC236}">
                      <a16:creationId xmlns:a16="http://schemas.microsoft.com/office/drawing/2014/main" id="{557FE0F9-3E82-44D9-83D8-0833DB3B0F2E}"/>
                    </a:ext>
                  </a:extLst>
                </p:cNvPr>
                <p:cNvSpPr txBox="1">
                  <a:spLocks noRot="1" noChangeAspect="1" noMove="1" noResize="1" noEditPoints="1" noAdjustHandles="1" noChangeArrowheads="1" noChangeShapeType="1" noTextEdit="1"/>
                </p:cNvSpPr>
                <p:nvPr/>
              </p:nvSpPr>
              <p:spPr>
                <a:xfrm>
                  <a:off x="2555704" y="1086113"/>
                  <a:ext cx="260350" cy="210820"/>
                </a:xfrm>
                <a:prstGeom prst="rect">
                  <a:avLst/>
                </a:prstGeom>
                <a:blipFill>
                  <a:blip r:embed="rId5"/>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0" name="30 CuadroTexto">
                  <a:extLst>
                    <a:ext uri="{FF2B5EF4-FFF2-40B4-BE49-F238E27FC236}">
                      <a16:creationId xmlns:a16="http://schemas.microsoft.com/office/drawing/2014/main" id="{499204F4-9371-4541-87EC-78674D84E083}"/>
                    </a:ext>
                  </a:extLst>
                </p:cNvPr>
                <p:cNvSpPr txBox="1"/>
                <p:nvPr/>
              </p:nvSpPr>
              <p:spPr>
                <a:xfrm>
                  <a:off x="379915" y="1991686"/>
                  <a:ext cx="424815"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𝑯</m:t>
                        </m:r>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𝑵</m:t>
                        </m:r>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20" name="30 CuadroTexto">
                  <a:extLst>
                    <a:ext uri="{FF2B5EF4-FFF2-40B4-BE49-F238E27FC236}">
                      <a16:creationId xmlns:a16="http://schemas.microsoft.com/office/drawing/2014/main" id="{499204F4-9371-4541-87EC-78674D84E083}"/>
                    </a:ext>
                  </a:extLst>
                </p:cNvPr>
                <p:cNvSpPr txBox="1">
                  <a:spLocks noRot="1" noChangeAspect="1" noMove="1" noResize="1" noEditPoints="1" noAdjustHandles="1" noChangeArrowheads="1" noChangeShapeType="1" noTextEdit="1"/>
                </p:cNvSpPr>
                <p:nvPr/>
              </p:nvSpPr>
              <p:spPr>
                <a:xfrm>
                  <a:off x="379915" y="1991686"/>
                  <a:ext cx="424815" cy="210820"/>
                </a:xfrm>
                <a:prstGeom prst="rect">
                  <a:avLst/>
                </a:prstGeom>
                <a:blipFill>
                  <a:blip r:embed="rId6"/>
                  <a:stretch>
                    <a:fillRect b="-2857"/>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1" name="31 CuadroTexto">
                  <a:extLst>
                    <a:ext uri="{FF2B5EF4-FFF2-40B4-BE49-F238E27FC236}">
                      <a16:creationId xmlns:a16="http://schemas.microsoft.com/office/drawing/2014/main" id="{21EB9B7C-D41E-4CE9-8053-4BE43623B244}"/>
                    </a:ext>
                  </a:extLst>
                </p:cNvPr>
                <p:cNvSpPr txBox="1"/>
                <p:nvPr/>
              </p:nvSpPr>
              <p:spPr>
                <a:xfrm>
                  <a:off x="433383" y="1548288"/>
                  <a:ext cx="347980" cy="2235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𝑯</m:t>
                            </m:r>
                          </m:e>
                          <m:sub>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𝒆𝒒</m:t>
                            </m:r>
                          </m:sub>
                        </m:sSub>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21" name="31 CuadroTexto">
                  <a:extLst>
                    <a:ext uri="{FF2B5EF4-FFF2-40B4-BE49-F238E27FC236}">
                      <a16:creationId xmlns:a16="http://schemas.microsoft.com/office/drawing/2014/main" id="{21EB9B7C-D41E-4CE9-8053-4BE43623B244}"/>
                    </a:ext>
                  </a:extLst>
                </p:cNvPr>
                <p:cNvSpPr txBox="1">
                  <a:spLocks noRot="1" noChangeAspect="1" noMove="1" noResize="1" noEditPoints="1" noAdjustHandles="1" noChangeArrowheads="1" noChangeShapeType="1" noTextEdit="1"/>
                </p:cNvSpPr>
                <p:nvPr/>
              </p:nvSpPr>
              <p:spPr>
                <a:xfrm>
                  <a:off x="433383" y="1548288"/>
                  <a:ext cx="347980" cy="223520"/>
                </a:xfrm>
                <a:prstGeom prst="rect">
                  <a:avLst/>
                </a:prstGeom>
                <a:blipFill>
                  <a:blip r:embed="rId7"/>
                  <a:stretch>
                    <a:fillRect/>
                  </a:stretch>
                </a:blipFill>
              </p:spPr>
              <p:txBody>
                <a:bodyPr/>
                <a:lstStyle/>
                <a:p>
                  <a:r>
                    <a:rPr lang="es-CO">
                      <a:noFill/>
                    </a:rPr>
                    <a:t> </a:t>
                  </a:r>
                </a:p>
              </p:txBody>
            </p:sp>
          </mc:Fallback>
        </mc:AlternateContent>
        <p:cxnSp>
          <p:nvCxnSpPr>
            <p:cNvPr id="22" name="32 Conector recto de flecha">
              <a:extLst>
                <a:ext uri="{FF2B5EF4-FFF2-40B4-BE49-F238E27FC236}">
                  <a16:creationId xmlns:a16="http://schemas.microsoft.com/office/drawing/2014/main" id="{FB1163FE-2747-4255-A891-2A84F10E1149}"/>
                </a:ext>
              </a:extLst>
            </p:cNvPr>
            <p:cNvCxnSpPr/>
            <p:nvPr/>
          </p:nvCxnSpPr>
          <p:spPr>
            <a:xfrm>
              <a:off x="622475" y="3755725"/>
              <a:ext cx="2154082" cy="0"/>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23" name="39 Conector recto de flecha">
              <a:extLst>
                <a:ext uri="{FF2B5EF4-FFF2-40B4-BE49-F238E27FC236}">
                  <a16:creationId xmlns:a16="http://schemas.microsoft.com/office/drawing/2014/main" id="{3A6C892C-CB37-43AB-A9D0-4DF76FFF6D26}"/>
                </a:ext>
              </a:extLst>
            </p:cNvPr>
            <p:cNvCxnSpPr/>
            <p:nvPr/>
          </p:nvCxnSpPr>
          <p:spPr>
            <a:xfrm flipV="1">
              <a:off x="757700" y="2453703"/>
              <a:ext cx="2633" cy="1368152"/>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24" name="50 Conector recto">
              <a:extLst>
                <a:ext uri="{FF2B5EF4-FFF2-40B4-BE49-F238E27FC236}">
                  <a16:creationId xmlns:a16="http://schemas.microsoft.com/office/drawing/2014/main" id="{0BFDA0A9-8B24-4BE7-BE68-D704BA91A652}"/>
                </a:ext>
              </a:extLst>
            </p:cNvPr>
            <p:cNvCxnSpPr/>
            <p:nvPr/>
          </p:nvCxnSpPr>
          <p:spPr>
            <a:xfrm>
              <a:off x="760333" y="3245791"/>
              <a:ext cx="1584176" cy="0"/>
            </a:xfrm>
            <a:prstGeom prst="line">
              <a:avLst/>
            </a:prstGeom>
          </p:spPr>
          <p:style>
            <a:lnRef idx="1">
              <a:schemeClr val="dk1"/>
            </a:lnRef>
            <a:fillRef idx="0">
              <a:schemeClr val="dk1"/>
            </a:fillRef>
            <a:effectRef idx="0">
              <a:schemeClr val="dk1"/>
            </a:effectRef>
            <a:fontRef idx="minor">
              <a:schemeClr val="tx1"/>
            </a:fontRef>
          </p:style>
        </p:cxnSp>
        <p:sp>
          <p:nvSpPr>
            <p:cNvPr id="25" name="56 Forma libre">
              <a:extLst>
                <a:ext uri="{FF2B5EF4-FFF2-40B4-BE49-F238E27FC236}">
                  <a16:creationId xmlns:a16="http://schemas.microsoft.com/office/drawing/2014/main" id="{2ABF3D3B-97FD-4724-9480-3A8972C7F472}"/>
                </a:ext>
              </a:extLst>
            </p:cNvPr>
            <p:cNvSpPr/>
            <p:nvPr/>
          </p:nvSpPr>
          <p:spPr>
            <a:xfrm>
              <a:off x="770999" y="3101031"/>
              <a:ext cx="1905000" cy="533400"/>
            </a:xfrm>
            <a:custGeom>
              <a:avLst/>
              <a:gdLst>
                <a:gd name="connsiteX0" fmla="*/ 0 w 1905000"/>
                <a:gd name="connsiteY0" fmla="*/ 533400 h 533400"/>
                <a:gd name="connsiteX1" fmla="*/ 895350 w 1905000"/>
                <a:gd name="connsiteY1" fmla="*/ 390525 h 533400"/>
                <a:gd name="connsiteX2" fmla="*/ 1905000 w 1905000"/>
                <a:gd name="connsiteY2" fmla="*/ 0 h 533400"/>
              </a:gdLst>
              <a:ahLst/>
              <a:cxnLst>
                <a:cxn ang="0">
                  <a:pos x="connsiteX0" y="connsiteY0"/>
                </a:cxn>
                <a:cxn ang="0">
                  <a:pos x="connsiteX1" y="connsiteY1"/>
                </a:cxn>
                <a:cxn ang="0">
                  <a:pos x="connsiteX2" y="connsiteY2"/>
                </a:cxn>
              </a:cxnLst>
              <a:rect l="l" t="t" r="r" b="b"/>
              <a:pathLst>
                <a:path w="1905000" h="533400">
                  <a:moveTo>
                    <a:pt x="0" y="533400"/>
                  </a:moveTo>
                  <a:cubicBezTo>
                    <a:pt x="288925" y="506412"/>
                    <a:pt x="577850" y="479425"/>
                    <a:pt x="895350" y="390525"/>
                  </a:cubicBezTo>
                  <a:cubicBezTo>
                    <a:pt x="1212850" y="301625"/>
                    <a:pt x="1558925" y="150812"/>
                    <a:pt x="1905000" y="0"/>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26" name="62 Forma libre">
              <a:extLst>
                <a:ext uri="{FF2B5EF4-FFF2-40B4-BE49-F238E27FC236}">
                  <a16:creationId xmlns:a16="http://schemas.microsoft.com/office/drawing/2014/main" id="{2EECE48E-4FEF-4AB1-ADAF-ABD250FB5FC2}"/>
                </a:ext>
              </a:extLst>
            </p:cNvPr>
            <p:cNvSpPr/>
            <p:nvPr/>
          </p:nvSpPr>
          <p:spPr>
            <a:xfrm>
              <a:off x="761474" y="2776823"/>
              <a:ext cx="1581150" cy="981433"/>
            </a:xfrm>
            <a:custGeom>
              <a:avLst/>
              <a:gdLst>
                <a:gd name="connsiteX0" fmla="*/ 0 w 1581150"/>
                <a:gd name="connsiteY0" fmla="*/ 981433 h 981433"/>
                <a:gd name="connsiteX1" fmla="*/ 962025 w 1581150"/>
                <a:gd name="connsiteY1" fmla="*/ 9883 h 981433"/>
                <a:gd name="connsiteX2" fmla="*/ 1581150 w 1581150"/>
                <a:gd name="connsiteY2" fmla="*/ 486133 h 981433"/>
              </a:gdLst>
              <a:ahLst/>
              <a:cxnLst>
                <a:cxn ang="0">
                  <a:pos x="connsiteX0" y="connsiteY0"/>
                </a:cxn>
                <a:cxn ang="0">
                  <a:pos x="connsiteX1" y="connsiteY1"/>
                </a:cxn>
                <a:cxn ang="0">
                  <a:pos x="connsiteX2" y="connsiteY2"/>
                </a:cxn>
              </a:cxnLst>
              <a:rect l="l" t="t" r="r" b="b"/>
              <a:pathLst>
                <a:path w="1581150" h="981433">
                  <a:moveTo>
                    <a:pt x="0" y="981433"/>
                  </a:moveTo>
                  <a:cubicBezTo>
                    <a:pt x="349250" y="536933"/>
                    <a:pt x="698500" y="92433"/>
                    <a:pt x="962025" y="9883"/>
                  </a:cubicBezTo>
                  <a:cubicBezTo>
                    <a:pt x="1225550" y="-72667"/>
                    <a:pt x="1468438" y="386120"/>
                    <a:pt x="1581150" y="486133"/>
                  </a:cubicBez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27" name="63 Forma libre">
              <a:extLst>
                <a:ext uri="{FF2B5EF4-FFF2-40B4-BE49-F238E27FC236}">
                  <a16:creationId xmlns:a16="http://schemas.microsoft.com/office/drawing/2014/main" id="{598D9D77-86B7-455C-ABD4-7C5E97DB7DBC}"/>
                </a:ext>
              </a:extLst>
            </p:cNvPr>
            <p:cNvSpPr/>
            <p:nvPr/>
          </p:nvSpPr>
          <p:spPr>
            <a:xfrm>
              <a:off x="2333099" y="3253431"/>
              <a:ext cx="266700" cy="514350"/>
            </a:xfrm>
            <a:custGeom>
              <a:avLst/>
              <a:gdLst>
                <a:gd name="connsiteX0" fmla="*/ 0 w 266700"/>
                <a:gd name="connsiteY0" fmla="*/ 0 h 514350"/>
                <a:gd name="connsiteX1" fmla="*/ 266700 w 266700"/>
                <a:gd name="connsiteY1" fmla="*/ 514350 h 514350"/>
              </a:gdLst>
              <a:ahLst/>
              <a:cxnLst>
                <a:cxn ang="0">
                  <a:pos x="connsiteX0" y="connsiteY0"/>
                </a:cxn>
                <a:cxn ang="0">
                  <a:pos x="connsiteX1" y="connsiteY1"/>
                </a:cxn>
              </a:cxnLst>
              <a:rect l="l" t="t" r="r" b="b"/>
              <a:pathLst>
                <a:path w="266700" h="514350">
                  <a:moveTo>
                    <a:pt x="0" y="0"/>
                  </a:moveTo>
                  <a:cubicBezTo>
                    <a:pt x="111125" y="216694"/>
                    <a:pt x="222250" y="433388"/>
                    <a:pt x="266700" y="514350"/>
                  </a:cubicBez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28" name="64 CuadroTexto">
              <a:extLst>
                <a:ext uri="{FF2B5EF4-FFF2-40B4-BE49-F238E27FC236}">
                  <a16:creationId xmlns:a16="http://schemas.microsoft.com/office/drawing/2014/main" id="{13048BBD-7C84-46C6-BD4A-D0DF0495FE09}"/>
                </a:ext>
              </a:extLst>
            </p:cNvPr>
            <p:cNvSpPr txBox="1"/>
            <p:nvPr/>
          </p:nvSpPr>
          <p:spPr>
            <a:xfrm rot="20002663">
              <a:off x="2306722" y="2807503"/>
              <a:ext cx="655316" cy="307777"/>
            </a:xfrm>
            <a:prstGeom prst="rect">
              <a:avLst/>
            </a:prstGeom>
            <a:noFill/>
          </p:spPr>
          <p:txBody>
            <a:bodyPr wrap="square" rtlCol="0">
              <a:spAutoFit/>
            </a:bodyPr>
            <a:lstStyle/>
            <a:p>
              <a:pPr>
                <a:spcAft>
                  <a:spcPts val="0"/>
                </a:spcAft>
              </a:pPr>
              <a:r>
                <a:rPr lang="es-CO" sz="7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Curva movilidad</a:t>
              </a:r>
              <a:endParaRPr lang="es-CO" sz="1200">
                <a:effectLst/>
                <a:latin typeface="Times New Roman" panose="02020603050405020304" pitchFamily="18" charset="0"/>
                <a:ea typeface="MS Mincho" panose="02020609040205080304" pitchFamily="49" charset="-128"/>
              </a:endParaRPr>
            </a:p>
          </p:txBody>
        </p:sp>
        <p:sp>
          <p:nvSpPr>
            <p:cNvPr id="29" name="65 CuadroTexto">
              <a:extLst>
                <a:ext uri="{FF2B5EF4-FFF2-40B4-BE49-F238E27FC236}">
                  <a16:creationId xmlns:a16="http://schemas.microsoft.com/office/drawing/2014/main" id="{E6E8DA4C-FD51-41F5-B610-3C0978254EE7}"/>
                </a:ext>
              </a:extLst>
            </p:cNvPr>
            <p:cNvSpPr txBox="1"/>
            <p:nvPr/>
          </p:nvSpPr>
          <p:spPr>
            <a:xfrm>
              <a:off x="1472003" y="3081709"/>
              <a:ext cx="891556" cy="200055"/>
            </a:xfrm>
            <a:prstGeom prst="rect">
              <a:avLst/>
            </a:prstGeom>
            <a:noFill/>
          </p:spPr>
          <p:txBody>
            <a:bodyPr wrap="square" rtlCol="0">
              <a:spAutoFit/>
            </a:bodyPr>
            <a:lstStyle/>
            <a:p>
              <a:pPr>
                <a:spcAft>
                  <a:spcPts val="0"/>
                </a:spcAft>
              </a:pPr>
              <a:r>
                <a:rPr lang="es-CO" sz="7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Equilibrio estable</a:t>
              </a:r>
              <a:endParaRPr lang="es-CO" sz="1200">
                <a:effectLst/>
                <a:latin typeface="Times New Roman" panose="02020603050405020304" pitchFamily="18" charset="0"/>
                <a:ea typeface="MS Mincho" panose="02020609040205080304" pitchFamily="49" charset="-128"/>
              </a:endParaRPr>
            </a:p>
          </p:txBody>
        </p:sp>
        <p:sp>
          <p:nvSpPr>
            <p:cNvPr id="30" name="66 CuadroTexto">
              <a:extLst>
                <a:ext uri="{FF2B5EF4-FFF2-40B4-BE49-F238E27FC236}">
                  <a16:creationId xmlns:a16="http://schemas.microsoft.com/office/drawing/2014/main" id="{1AF7EC18-25C8-4FEB-AB9A-B20569EC6686}"/>
                </a:ext>
              </a:extLst>
            </p:cNvPr>
            <p:cNvSpPr txBox="1"/>
            <p:nvPr/>
          </p:nvSpPr>
          <p:spPr>
            <a:xfrm rot="19267921">
              <a:off x="1004278" y="2643421"/>
              <a:ext cx="655316" cy="307777"/>
            </a:xfrm>
            <a:prstGeom prst="rect">
              <a:avLst/>
            </a:prstGeom>
            <a:noFill/>
          </p:spPr>
          <p:txBody>
            <a:bodyPr wrap="square" rtlCol="0">
              <a:spAutoFit/>
            </a:bodyPr>
            <a:lstStyle/>
            <a:p>
              <a:pPr>
                <a:spcAft>
                  <a:spcPts val="0"/>
                </a:spcAft>
              </a:pPr>
              <a:r>
                <a:rPr lang="es-CO" sz="7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Curva salario neto</a:t>
              </a:r>
              <a:endParaRPr lang="es-CO" sz="1200">
                <a:effectLst/>
                <a:latin typeface="Times New Roman" panose="02020603050405020304" pitchFamily="18" charset="0"/>
                <a:ea typeface="MS Mincho" panose="02020609040205080304" pitchFamily="49" charset="-128"/>
              </a:endParaRPr>
            </a:p>
          </p:txBody>
        </p:sp>
        <p:sp>
          <p:nvSpPr>
            <p:cNvPr id="31" name="67 CuadroTexto">
              <a:extLst>
                <a:ext uri="{FF2B5EF4-FFF2-40B4-BE49-F238E27FC236}">
                  <a16:creationId xmlns:a16="http://schemas.microsoft.com/office/drawing/2014/main" id="{12DAE2C7-228D-448C-9541-8574AD51465B}"/>
                </a:ext>
              </a:extLst>
            </p:cNvPr>
            <p:cNvSpPr txBox="1"/>
            <p:nvPr/>
          </p:nvSpPr>
          <p:spPr>
            <a:xfrm>
              <a:off x="760218" y="3533764"/>
              <a:ext cx="1013460" cy="254000"/>
            </a:xfrm>
            <a:prstGeom prst="rect">
              <a:avLst/>
            </a:prstGeom>
            <a:noFill/>
          </p:spPr>
          <p:txBody>
            <a:bodyPr wrap="square" rtlCol="0">
              <a:spAutoFit/>
            </a:bodyPr>
            <a:lstStyle/>
            <a:p>
              <a:pPr algn="ctr">
                <a:lnSpc>
                  <a:spcPct val="150000"/>
                </a:lnSpc>
                <a:spcAft>
                  <a:spcPts val="0"/>
                </a:spcAft>
              </a:pPr>
              <a:r>
                <a:rPr lang="es-CO" sz="7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Equilibrio inestable</a:t>
              </a:r>
              <a:endParaRPr lang="es-CO" sz="1200">
                <a:effectLst/>
                <a:latin typeface="Times New Roman" panose="02020603050405020304" pitchFamily="18" charset="0"/>
                <a:ea typeface="MS Mincho" panose="02020609040205080304" pitchFamily="49" charset="-128"/>
              </a:endParaRPr>
            </a:p>
          </p:txBody>
        </p:sp>
        <mc:AlternateContent xmlns:mc="http://schemas.openxmlformats.org/markup-compatibility/2006" xmlns:a14="http://schemas.microsoft.com/office/drawing/2010/main">
          <mc:Choice Requires="a14">
            <p:sp>
              <p:nvSpPr>
                <p:cNvPr id="32" name="68 CuadroTexto">
                  <a:extLst>
                    <a:ext uri="{FF2B5EF4-FFF2-40B4-BE49-F238E27FC236}">
                      <a16:creationId xmlns:a16="http://schemas.microsoft.com/office/drawing/2014/main" id="{568F7F87-D1BC-4A7E-B936-6C2E402D716F}"/>
                    </a:ext>
                  </a:extLst>
                </p:cNvPr>
                <p:cNvSpPr txBox="1"/>
                <p:nvPr/>
              </p:nvSpPr>
              <p:spPr>
                <a:xfrm>
                  <a:off x="2144548" y="3755489"/>
                  <a:ext cx="345440" cy="2235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𝑵</m:t>
                            </m:r>
                          </m:e>
                          <m:sub>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𝒆𝒒</m:t>
                            </m:r>
                          </m:sub>
                        </m:sSub>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32" name="68 CuadroTexto">
                  <a:extLst>
                    <a:ext uri="{FF2B5EF4-FFF2-40B4-BE49-F238E27FC236}">
                      <a16:creationId xmlns:a16="http://schemas.microsoft.com/office/drawing/2014/main" id="{568F7F87-D1BC-4A7E-B936-6C2E402D716F}"/>
                    </a:ext>
                  </a:extLst>
                </p:cNvPr>
                <p:cNvSpPr txBox="1">
                  <a:spLocks noRot="1" noChangeAspect="1" noMove="1" noResize="1" noEditPoints="1" noAdjustHandles="1" noChangeArrowheads="1" noChangeShapeType="1" noTextEdit="1"/>
                </p:cNvSpPr>
                <p:nvPr/>
              </p:nvSpPr>
              <p:spPr>
                <a:xfrm>
                  <a:off x="2144548" y="3755489"/>
                  <a:ext cx="345440" cy="223520"/>
                </a:xfrm>
                <a:prstGeom prst="rect">
                  <a:avLst/>
                </a:prstGeom>
                <a:blipFill>
                  <a:blip r:embed="rId8"/>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33" name="69 CuadroTexto">
                  <a:extLst>
                    <a:ext uri="{FF2B5EF4-FFF2-40B4-BE49-F238E27FC236}">
                      <a16:creationId xmlns:a16="http://schemas.microsoft.com/office/drawing/2014/main" id="{1C1CD8C1-54B4-403C-B43C-D5B2923676D5}"/>
                    </a:ext>
                  </a:extLst>
                </p:cNvPr>
                <p:cNvSpPr txBox="1"/>
                <p:nvPr/>
              </p:nvSpPr>
              <p:spPr>
                <a:xfrm>
                  <a:off x="1696180" y="3755459"/>
                  <a:ext cx="314960"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𝑵</m:t>
                            </m:r>
                          </m:e>
                          <m:sub>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𝑩</m:t>
                            </m:r>
                          </m:sub>
                        </m:sSub>
                      </m:oMath>
                    </m:oMathPara>
                  </a14:m>
                  <a:endParaRPr lang="es-CO" sz="1200" dirty="0">
                    <a:effectLst/>
                    <a:latin typeface="Times New Roman" panose="02020603050405020304" pitchFamily="18" charset="0"/>
                    <a:ea typeface="MS Mincho" panose="02020609040205080304" pitchFamily="49" charset="-128"/>
                  </a:endParaRPr>
                </a:p>
              </p:txBody>
            </p:sp>
          </mc:Choice>
          <mc:Fallback xmlns="">
            <p:sp>
              <p:nvSpPr>
                <p:cNvPr id="33" name="69 CuadroTexto">
                  <a:extLst>
                    <a:ext uri="{FF2B5EF4-FFF2-40B4-BE49-F238E27FC236}">
                      <a16:creationId xmlns:a16="http://schemas.microsoft.com/office/drawing/2014/main" id="{1C1CD8C1-54B4-403C-B43C-D5B2923676D5}"/>
                    </a:ext>
                  </a:extLst>
                </p:cNvPr>
                <p:cNvSpPr txBox="1">
                  <a:spLocks noRot="1" noChangeAspect="1" noMove="1" noResize="1" noEditPoints="1" noAdjustHandles="1" noChangeArrowheads="1" noChangeShapeType="1" noTextEdit="1"/>
                </p:cNvSpPr>
                <p:nvPr/>
              </p:nvSpPr>
              <p:spPr>
                <a:xfrm>
                  <a:off x="1696180" y="3755459"/>
                  <a:ext cx="314960" cy="210820"/>
                </a:xfrm>
                <a:prstGeom prst="rect">
                  <a:avLst/>
                </a:prstGeom>
                <a:blipFill>
                  <a:blip r:embed="rId9"/>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34" name="70 CuadroTexto">
                  <a:extLst>
                    <a:ext uri="{FF2B5EF4-FFF2-40B4-BE49-F238E27FC236}">
                      <a16:creationId xmlns:a16="http://schemas.microsoft.com/office/drawing/2014/main" id="{19478B4E-4CE8-4504-BEF1-906D825AC4A2}"/>
                    </a:ext>
                  </a:extLst>
                </p:cNvPr>
                <p:cNvSpPr txBox="1"/>
                <p:nvPr/>
              </p:nvSpPr>
              <p:spPr>
                <a:xfrm>
                  <a:off x="0" y="2471816"/>
                  <a:ext cx="787400"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𝒘</m:t>
                        </m:r>
                        <m:d>
                          <m:dPr>
                            <m:ctrlP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dPr>
                          <m:e>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𝑵</m:t>
                            </m:r>
                          </m:e>
                        </m:d>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𝑯</m:t>
                        </m:r>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𝑵</m:t>
                        </m:r>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34" name="70 CuadroTexto">
                  <a:extLst>
                    <a:ext uri="{FF2B5EF4-FFF2-40B4-BE49-F238E27FC236}">
                      <a16:creationId xmlns:a16="http://schemas.microsoft.com/office/drawing/2014/main" id="{19478B4E-4CE8-4504-BEF1-906D825AC4A2}"/>
                    </a:ext>
                  </a:extLst>
                </p:cNvPr>
                <p:cNvSpPr txBox="1">
                  <a:spLocks noRot="1" noChangeAspect="1" noMove="1" noResize="1" noEditPoints="1" noAdjustHandles="1" noChangeArrowheads="1" noChangeShapeType="1" noTextEdit="1"/>
                </p:cNvSpPr>
                <p:nvPr/>
              </p:nvSpPr>
              <p:spPr>
                <a:xfrm>
                  <a:off x="0" y="2471816"/>
                  <a:ext cx="787400" cy="210820"/>
                </a:xfrm>
                <a:prstGeom prst="rect">
                  <a:avLst/>
                </a:prstGeom>
                <a:blipFill>
                  <a:blip r:embed="rId10"/>
                  <a:stretch>
                    <a:fillRect b="-2857"/>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35" name="71 CuadroTexto">
                  <a:extLst>
                    <a:ext uri="{FF2B5EF4-FFF2-40B4-BE49-F238E27FC236}">
                      <a16:creationId xmlns:a16="http://schemas.microsoft.com/office/drawing/2014/main" id="{665583AB-AFCF-4E07-A88E-EFD846AD0268}"/>
                    </a:ext>
                  </a:extLst>
                </p:cNvPr>
                <p:cNvSpPr txBox="1"/>
                <p:nvPr/>
              </p:nvSpPr>
              <p:spPr>
                <a:xfrm>
                  <a:off x="100828" y="3101698"/>
                  <a:ext cx="654050" cy="2235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𝑾</m:t>
                            </m:r>
                          </m:e>
                          <m:sub>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𝒆𝒒</m:t>
                            </m:r>
                          </m:sub>
                        </m:sSub>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sSubPr>
                          <m:e>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𝑯</m:t>
                            </m:r>
                          </m:e>
                          <m:sub>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𝒆𝒒</m:t>
                            </m:r>
                          </m:sub>
                        </m:sSub>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35" name="71 CuadroTexto">
                  <a:extLst>
                    <a:ext uri="{FF2B5EF4-FFF2-40B4-BE49-F238E27FC236}">
                      <a16:creationId xmlns:a16="http://schemas.microsoft.com/office/drawing/2014/main" id="{665583AB-AFCF-4E07-A88E-EFD846AD0268}"/>
                    </a:ext>
                  </a:extLst>
                </p:cNvPr>
                <p:cNvSpPr txBox="1">
                  <a:spLocks noRot="1" noChangeAspect="1" noMove="1" noResize="1" noEditPoints="1" noAdjustHandles="1" noChangeArrowheads="1" noChangeShapeType="1" noTextEdit="1"/>
                </p:cNvSpPr>
                <p:nvPr/>
              </p:nvSpPr>
              <p:spPr>
                <a:xfrm>
                  <a:off x="100828" y="3101698"/>
                  <a:ext cx="654050" cy="223520"/>
                </a:xfrm>
                <a:prstGeom prst="rect">
                  <a:avLst/>
                </a:prstGeom>
                <a:blipFill>
                  <a:blip r:embed="rId11"/>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36" name="72 CuadroTexto">
                  <a:extLst>
                    <a:ext uri="{FF2B5EF4-FFF2-40B4-BE49-F238E27FC236}">
                      <a16:creationId xmlns:a16="http://schemas.microsoft.com/office/drawing/2014/main" id="{2AA8B983-7227-42ED-AF3B-2D5553DBDEC8}"/>
                    </a:ext>
                  </a:extLst>
                </p:cNvPr>
                <p:cNvSpPr txBox="1"/>
                <p:nvPr/>
              </p:nvSpPr>
              <p:spPr>
                <a:xfrm>
                  <a:off x="2550050" y="3598589"/>
                  <a:ext cx="260350"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r>
                          <a:rPr lang="es-CO" sz="800" b="1"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𝑵</m:t>
                        </m:r>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36" name="72 CuadroTexto">
                  <a:extLst>
                    <a:ext uri="{FF2B5EF4-FFF2-40B4-BE49-F238E27FC236}">
                      <a16:creationId xmlns:a16="http://schemas.microsoft.com/office/drawing/2014/main" id="{2AA8B983-7227-42ED-AF3B-2D5553DBDEC8}"/>
                    </a:ext>
                  </a:extLst>
                </p:cNvPr>
                <p:cNvSpPr txBox="1">
                  <a:spLocks noRot="1" noChangeAspect="1" noMove="1" noResize="1" noEditPoints="1" noAdjustHandles="1" noChangeArrowheads="1" noChangeShapeType="1" noTextEdit="1"/>
                </p:cNvSpPr>
                <p:nvPr/>
              </p:nvSpPr>
              <p:spPr>
                <a:xfrm>
                  <a:off x="2550050" y="3598589"/>
                  <a:ext cx="260350" cy="210820"/>
                </a:xfrm>
                <a:prstGeom prst="rect">
                  <a:avLst/>
                </a:prstGeom>
                <a:blipFill>
                  <a:blip r:embed="rId5"/>
                  <a:stretch>
                    <a:fillRect/>
                  </a:stretch>
                </a:blipFill>
              </p:spPr>
              <p:txBody>
                <a:bodyPr/>
                <a:lstStyle/>
                <a:p>
                  <a:r>
                    <a:rPr lang="es-CO">
                      <a:noFill/>
                    </a:rPr>
                    <a:t> </a:t>
                  </a:r>
                </a:p>
              </p:txBody>
            </p:sp>
          </mc:Fallback>
        </mc:AlternateContent>
      </p:grpSp>
      <p:grpSp>
        <p:nvGrpSpPr>
          <p:cNvPr id="37" name="107 Grupo">
            <a:extLst>
              <a:ext uri="{FF2B5EF4-FFF2-40B4-BE49-F238E27FC236}">
                <a16:creationId xmlns:a16="http://schemas.microsoft.com/office/drawing/2014/main" id="{0007A4EA-4950-4B6F-8F9D-7D18214BA416}"/>
              </a:ext>
            </a:extLst>
          </p:cNvPr>
          <p:cNvGrpSpPr/>
          <p:nvPr/>
        </p:nvGrpSpPr>
        <p:grpSpPr>
          <a:xfrm>
            <a:off x="8451460" y="2547408"/>
            <a:ext cx="3004660" cy="3821430"/>
            <a:chOff x="0" y="0"/>
            <a:chExt cx="3004660" cy="3821855"/>
          </a:xfrm>
        </p:grpSpPr>
        <p:cxnSp>
          <p:nvCxnSpPr>
            <p:cNvPr id="38" name="5 Conector recto de flecha">
              <a:extLst>
                <a:ext uri="{FF2B5EF4-FFF2-40B4-BE49-F238E27FC236}">
                  <a16:creationId xmlns:a16="http://schemas.microsoft.com/office/drawing/2014/main" id="{E21F222D-D712-47ED-A78D-796F6FF6D8BF}"/>
                </a:ext>
              </a:extLst>
            </p:cNvPr>
            <p:cNvCxnSpPr/>
            <p:nvPr/>
          </p:nvCxnSpPr>
          <p:spPr>
            <a:xfrm>
              <a:off x="760333" y="77439"/>
              <a:ext cx="0" cy="2088232"/>
            </a:xfrm>
            <a:prstGeom prst="straightConnector1">
              <a:avLst/>
            </a:prstGeom>
            <a:ln>
              <a:headEnd type="triangle" w="sm" len="sm"/>
              <a:tailEnd type="triangle" w="sm" len="sm"/>
            </a:ln>
          </p:spPr>
          <p:style>
            <a:lnRef idx="1">
              <a:schemeClr val="dk1"/>
            </a:lnRef>
            <a:fillRef idx="0">
              <a:schemeClr val="dk1"/>
            </a:fillRef>
            <a:effectRef idx="0">
              <a:schemeClr val="dk1"/>
            </a:effectRef>
            <a:fontRef idx="minor">
              <a:schemeClr val="tx1"/>
            </a:fontRef>
          </p:style>
        </p:cxnSp>
        <p:cxnSp>
          <p:nvCxnSpPr>
            <p:cNvPr id="39" name="6 Conector recto de flecha">
              <a:extLst>
                <a:ext uri="{FF2B5EF4-FFF2-40B4-BE49-F238E27FC236}">
                  <a16:creationId xmlns:a16="http://schemas.microsoft.com/office/drawing/2014/main" id="{91C3E2F5-75DA-476E-B715-719EE17D4228}"/>
                </a:ext>
              </a:extLst>
            </p:cNvPr>
            <p:cNvCxnSpPr/>
            <p:nvPr/>
          </p:nvCxnSpPr>
          <p:spPr>
            <a:xfrm>
              <a:off x="688325" y="1229567"/>
              <a:ext cx="2088232" cy="0"/>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sp>
          <p:nvSpPr>
            <p:cNvPr id="40" name="12 CuadroTexto">
              <a:extLst>
                <a:ext uri="{FF2B5EF4-FFF2-40B4-BE49-F238E27FC236}">
                  <a16:creationId xmlns:a16="http://schemas.microsoft.com/office/drawing/2014/main" id="{0C678190-9E3E-4F30-A58C-671586AC3554}"/>
                </a:ext>
              </a:extLst>
            </p:cNvPr>
            <p:cNvSpPr txBox="1"/>
            <p:nvPr/>
          </p:nvSpPr>
          <p:spPr>
            <a:xfrm>
              <a:off x="1498332" y="192343"/>
              <a:ext cx="936104" cy="200055"/>
            </a:xfrm>
            <a:prstGeom prst="rect">
              <a:avLst/>
            </a:prstGeom>
            <a:noFill/>
          </p:spPr>
          <p:txBody>
            <a:bodyPr wrap="square" rtlCol="0">
              <a:spAutoFit/>
            </a:bodyPr>
            <a:lstStyle/>
            <a:p>
              <a:pPr algn="ctr">
                <a:spcAft>
                  <a:spcPts val="0"/>
                </a:spcAft>
              </a:pPr>
              <a:r>
                <a:rPr lang="es-CO" sz="7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Curva de Salario</a:t>
              </a:r>
              <a:endParaRPr lang="es-CO" sz="1200">
                <a:effectLst/>
                <a:latin typeface="Times New Roman" panose="02020603050405020304" pitchFamily="18" charset="0"/>
                <a:ea typeface="MS Mincho" panose="02020609040205080304" pitchFamily="49" charset="-128"/>
              </a:endParaRPr>
            </a:p>
          </p:txBody>
        </p:sp>
        <p:sp>
          <p:nvSpPr>
            <p:cNvPr id="41" name="13 CuadroTexto">
              <a:extLst>
                <a:ext uri="{FF2B5EF4-FFF2-40B4-BE49-F238E27FC236}">
                  <a16:creationId xmlns:a16="http://schemas.microsoft.com/office/drawing/2014/main" id="{2F819028-9F69-4C90-BC2F-15CE63788399}"/>
                </a:ext>
              </a:extLst>
            </p:cNvPr>
            <p:cNvSpPr txBox="1"/>
            <p:nvPr/>
          </p:nvSpPr>
          <p:spPr>
            <a:xfrm>
              <a:off x="1427455" y="1696429"/>
              <a:ext cx="936104" cy="200055"/>
            </a:xfrm>
            <a:prstGeom prst="rect">
              <a:avLst/>
            </a:prstGeom>
            <a:noFill/>
          </p:spPr>
          <p:txBody>
            <a:bodyPr wrap="square" rtlCol="0">
              <a:spAutoFit/>
            </a:bodyPr>
            <a:lstStyle/>
            <a:p>
              <a:pPr algn="ctr">
                <a:spcAft>
                  <a:spcPts val="0"/>
                </a:spcAft>
              </a:pPr>
              <a:r>
                <a:rPr lang="es-CO" sz="7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Curva Costo  de Vida</a:t>
              </a:r>
              <a:endParaRPr lang="es-CO" sz="1200">
                <a:effectLst/>
                <a:latin typeface="Times New Roman" panose="02020603050405020304" pitchFamily="18" charset="0"/>
                <a:ea typeface="MS Mincho" panose="02020609040205080304" pitchFamily="49" charset="-128"/>
              </a:endParaRPr>
            </a:p>
          </p:txBody>
        </p:sp>
        <mc:AlternateContent xmlns:mc="http://schemas.openxmlformats.org/markup-compatibility/2006" xmlns:a14="http://schemas.microsoft.com/office/drawing/2010/main">
          <mc:Choice Requires="a14">
            <p:sp>
              <p:nvSpPr>
                <p:cNvPr id="42" name="14 CuadroTexto">
                  <a:extLst>
                    <a:ext uri="{FF2B5EF4-FFF2-40B4-BE49-F238E27FC236}">
                      <a16:creationId xmlns:a16="http://schemas.microsoft.com/office/drawing/2014/main" id="{B4748D46-4FAD-4A11-B3DC-5245183A2C00}"/>
                    </a:ext>
                  </a:extLst>
                </p:cNvPr>
                <p:cNvSpPr txBox="1"/>
                <p:nvPr/>
              </p:nvSpPr>
              <p:spPr>
                <a:xfrm>
                  <a:off x="379899" y="0"/>
                  <a:ext cx="422275"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𝑤</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𝑁</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42" name="14 CuadroTexto">
                  <a:extLst>
                    <a:ext uri="{FF2B5EF4-FFF2-40B4-BE49-F238E27FC236}">
                      <a16:creationId xmlns:a16="http://schemas.microsoft.com/office/drawing/2014/main" id="{B4748D46-4FAD-4A11-B3DC-5245183A2C00}"/>
                    </a:ext>
                  </a:extLst>
                </p:cNvPr>
                <p:cNvSpPr txBox="1">
                  <a:spLocks noRot="1" noChangeAspect="1" noMove="1" noResize="1" noEditPoints="1" noAdjustHandles="1" noChangeArrowheads="1" noChangeShapeType="1" noTextEdit="1"/>
                </p:cNvSpPr>
                <p:nvPr/>
              </p:nvSpPr>
              <p:spPr>
                <a:xfrm>
                  <a:off x="379899" y="0"/>
                  <a:ext cx="422275" cy="210820"/>
                </a:xfrm>
                <a:prstGeom prst="rect">
                  <a:avLst/>
                </a:prstGeom>
                <a:blipFill>
                  <a:blip r:embed="rId12"/>
                  <a:stretch>
                    <a:fillRect b="-2857"/>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43" name="16 CuadroTexto">
                  <a:extLst>
                    <a:ext uri="{FF2B5EF4-FFF2-40B4-BE49-F238E27FC236}">
                      <a16:creationId xmlns:a16="http://schemas.microsoft.com/office/drawing/2014/main" id="{9D44A77D-93F3-43C4-9017-74B240A41764}"/>
                    </a:ext>
                  </a:extLst>
                </p:cNvPr>
                <p:cNvSpPr txBox="1"/>
                <p:nvPr/>
              </p:nvSpPr>
              <p:spPr>
                <a:xfrm>
                  <a:off x="2555591" y="1068921"/>
                  <a:ext cx="260350"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𝑁</m:t>
                        </m:r>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43" name="16 CuadroTexto">
                  <a:extLst>
                    <a:ext uri="{FF2B5EF4-FFF2-40B4-BE49-F238E27FC236}">
                      <a16:creationId xmlns:a16="http://schemas.microsoft.com/office/drawing/2014/main" id="{9D44A77D-93F3-43C4-9017-74B240A41764}"/>
                    </a:ext>
                  </a:extLst>
                </p:cNvPr>
                <p:cNvSpPr txBox="1">
                  <a:spLocks noRot="1" noChangeAspect="1" noMove="1" noResize="1" noEditPoints="1" noAdjustHandles="1" noChangeArrowheads="1" noChangeShapeType="1" noTextEdit="1"/>
                </p:cNvSpPr>
                <p:nvPr/>
              </p:nvSpPr>
              <p:spPr>
                <a:xfrm>
                  <a:off x="2555591" y="1068921"/>
                  <a:ext cx="260350" cy="210820"/>
                </a:xfrm>
                <a:prstGeom prst="rect">
                  <a:avLst/>
                </a:prstGeom>
                <a:blipFill>
                  <a:blip r:embed="rId1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44" name="17 CuadroTexto">
                  <a:extLst>
                    <a:ext uri="{FF2B5EF4-FFF2-40B4-BE49-F238E27FC236}">
                      <a16:creationId xmlns:a16="http://schemas.microsoft.com/office/drawing/2014/main" id="{77E509A0-D40E-42D5-A770-B4AF8C589AF4}"/>
                    </a:ext>
                  </a:extLst>
                </p:cNvPr>
                <p:cNvSpPr txBox="1"/>
                <p:nvPr/>
              </p:nvSpPr>
              <p:spPr>
                <a:xfrm>
                  <a:off x="379899" y="1991499"/>
                  <a:ext cx="421640"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𝐻</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𝑁</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44" name="17 CuadroTexto">
                  <a:extLst>
                    <a:ext uri="{FF2B5EF4-FFF2-40B4-BE49-F238E27FC236}">
                      <a16:creationId xmlns:a16="http://schemas.microsoft.com/office/drawing/2014/main" id="{77E509A0-D40E-42D5-A770-B4AF8C589AF4}"/>
                    </a:ext>
                  </a:extLst>
                </p:cNvPr>
                <p:cNvSpPr txBox="1">
                  <a:spLocks noRot="1" noChangeAspect="1" noMove="1" noResize="1" noEditPoints="1" noAdjustHandles="1" noChangeArrowheads="1" noChangeShapeType="1" noTextEdit="1"/>
                </p:cNvSpPr>
                <p:nvPr/>
              </p:nvSpPr>
              <p:spPr>
                <a:xfrm>
                  <a:off x="379899" y="1991499"/>
                  <a:ext cx="421640" cy="210820"/>
                </a:xfrm>
                <a:prstGeom prst="rect">
                  <a:avLst/>
                </a:prstGeom>
                <a:blipFill>
                  <a:blip r:embed="rId14"/>
                  <a:stretch>
                    <a:fillRect b="-2857"/>
                  </a:stretch>
                </a:blipFill>
              </p:spPr>
              <p:txBody>
                <a:bodyPr/>
                <a:lstStyle/>
                <a:p>
                  <a:r>
                    <a:rPr lang="es-CO">
                      <a:noFill/>
                    </a:rPr>
                    <a:t> </a:t>
                  </a:r>
                </a:p>
              </p:txBody>
            </p:sp>
          </mc:Fallback>
        </mc:AlternateContent>
        <p:cxnSp>
          <p:nvCxnSpPr>
            <p:cNvPr id="45" name="19 Conector recto de flecha">
              <a:extLst>
                <a:ext uri="{FF2B5EF4-FFF2-40B4-BE49-F238E27FC236}">
                  <a16:creationId xmlns:a16="http://schemas.microsoft.com/office/drawing/2014/main" id="{94C4D5B0-5CA8-4C43-A278-2F8E2E6DBC75}"/>
                </a:ext>
              </a:extLst>
            </p:cNvPr>
            <p:cNvCxnSpPr/>
            <p:nvPr/>
          </p:nvCxnSpPr>
          <p:spPr>
            <a:xfrm flipV="1">
              <a:off x="688325" y="3755725"/>
              <a:ext cx="2088232" cy="12056"/>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46" name="20 Conector recto de flecha">
              <a:extLst>
                <a:ext uri="{FF2B5EF4-FFF2-40B4-BE49-F238E27FC236}">
                  <a16:creationId xmlns:a16="http://schemas.microsoft.com/office/drawing/2014/main" id="{77BC43D7-85C6-4604-94B0-7C644B825BB8}"/>
                </a:ext>
              </a:extLst>
            </p:cNvPr>
            <p:cNvCxnSpPr/>
            <p:nvPr/>
          </p:nvCxnSpPr>
          <p:spPr>
            <a:xfrm flipV="1">
              <a:off x="757700" y="2453703"/>
              <a:ext cx="2633" cy="1368152"/>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sp>
          <p:nvSpPr>
            <p:cNvPr id="47" name="22 Forma libre">
              <a:extLst>
                <a:ext uri="{FF2B5EF4-FFF2-40B4-BE49-F238E27FC236}">
                  <a16:creationId xmlns:a16="http://schemas.microsoft.com/office/drawing/2014/main" id="{AE59266B-3E11-4A8B-AD72-2EB43E972438}"/>
                </a:ext>
              </a:extLst>
            </p:cNvPr>
            <p:cNvSpPr/>
            <p:nvPr/>
          </p:nvSpPr>
          <p:spPr>
            <a:xfrm>
              <a:off x="758932" y="2695880"/>
              <a:ext cx="1905000" cy="533400"/>
            </a:xfrm>
            <a:custGeom>
              <a:avLst/>
              <a:gdLst>
                <a:gd name="connsiteX0" fmla="*/ 0 w 1905000"/>
                <a:gd name="connsiteY0" fmla="*/ 533400 h 533400"/>
                <a:gd name="connsiteX1" fmla="*/ 895350 w 1905000"/>
                <a:gd name="connsiteY1" fmla="*/ 390525 h 533400"/>
                <a:gd name="connsiteX2" fmla="*/ 1905000 w 1905000"/>
                <a:gd name="connsiteY2" fmla="*/ 0 h 533400"/>
              </a:gdLst>
              <a:ahLst/>
              <a:cxnLst>
                <a:cxn ang="0">
                  <a:pos x="connsiteX0" y="connsiteY0"/>
                </a:cxn>
                <a:cxn ang="0">
                  <a:pos x="connsiteX1" y="connsiteY1"/>
                </a:cxn>
                <a:cxn ang="0">
                  <a:pos x="connsiteX2" y="connsiteY2"/>
                </a:cxn>
              </a:cxnLst>
              <a:rect l="l" t="t" r="r" b="b"/>
              <a:pathLst>
                <a:path w="1905000" h="533400">
                  <a:moveTo>
                    <a:pt x="0" y="533400"/>
                  </a:moveTo>
                  <a:cubicBezTo>
                    <a:pt x="288925" y="506412"/>
                    <a:pt x="577850" y="479425"/>
                    <a:pt x="895350" y="390525"/>
                  </a:cubicBezTo>
                  <a:cubicBezTo>
                    <a:pt x="1212850" y="301625"/>
                    <a:pt x="1558925" y="150812"/>
                    <a:pt x="1905000" y="0"/>
                  </a:cubicBez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48" name="23 Forma libre">
              <a:extLst>
                <a:ext uri="{FF2B5EF4-FFF2-40B4-BE49-F238E27FC236}">
                  <a16:creationId xmlns:a16="http://schemas.microsoft.com/office/drawing/2014/main" id="{81A2D3EE-255D-4AEE-AF84-DB96BB3CE04A}"/>
                </a:ext>
              </a:extLst>
            </p:cNvPr>
            <p:cNvSpPr/>
            <p:nvPr/>
          </p:nvSpPr>
          <p:spPr>
            <a:xfrm>
              <a:off x="761474" y="2890572"/>
              <a:ext cx="1581150" cy="867684"/>
            </a:xfrm>
            <a:custGeom>
              <a:avLst/>
              <a:gdLst>
                <a:gd name="connsiteX0" fmla="*/ 0 w 1581150"/>
                <a:gd name="connsiteY0" fmla="*/ 981433 h 981433"/>
                <a:gd name="connsiteX1" fmla="*/ 962025 w 1581150"/>
                <a:gd name="connsiteY1" fmla="*/ 9883 h 981433"/>
                <a:gd name="connsiteX2" fmla="*/ 1581150 w 1581150"/>
                <a:gd name="connsiteY2" fmla="*/ 486133 h 981433"/>
              </a:gdLst>
              <a:ahLst/>
              <a:cxnLst>
                <a:cxn ang="0">
                  <a:pos x="connsiteX0" y="connsiteY0"/>
                </a:cxn>
                <a:cxn ang="0">
                  <a:pos x="connsiteX1" y="connsiteY1"/>
                </a:cxn>
                <a:cxn ang="0">
                  <a:pos x="connsiteX2" y="connsiteY2"/>
                </a:cxn>
              </a:cxnLst>
              <a:rect l="l" t="t" r="r" b="b"/>
              <a:pathLst>
                <a:path w="1581150" h="981433">
                  <a:moveTo>
                    <a:pt x="0" y="981433"/>
                  </a:moveTo>
                  <a:cubicBezTo>
                    <a:pt x="349250" y="536933"/>
                    <a:pt x="698500" y="92433"/>
                    <a:pt x="962025" y="9883"/>
                  </a:cubicBezTo>
                  <a:cubicBezTo>
                    <a:pt x="1225550" y="-72667"/>
                    <a:pt x="1468438" y="386120"/>
                    <a:pt x="1581150" y="486133"/>
                  </a:cubicBezTo>
                </a:path>
              </a:pathLst>
            </a:custGeom>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mc:AlternateContent xmlns:mc="http://schemas.openxmlformats.org/markup-compatibility/2006" xmlns:a14="http://schemas.microsoft.com/office/drawing/2010/main">
          <mc:Choice Requires="a14">
            <p:sp>
              <p:nvSpPr>
                <p:cNvPr id="49" name="31 CuadroTexto">
                  <a:extLst>
                    <a:ext uri="{FF2B5EF4-FFF2-40B4-BE49-F238E27FC236}">
                      <a16:creationId xmlns:a16="http://schemas.microsoft.com/office/drawing/2014/main" id="{47A61617-18D0-4064-9A9C-1A6173138D17}"/>
                    </a:ext>
                  </a:extLst>
                </p:cNvPr>
                <p:cNvSpPr txBox="1"/>
                <p:nvPr/>
              </p:nvSpPr>
              <p:spPr>
                <a:xfrm>
                  <a:off x="0" y="2471603"/>
                  <a:ext cx="781685"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𝑤</m:t>
                        </m:r>
                        <m:d>
                          <m:dPr>
                            <m:ctrlP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ctrlPr>
                          </m:dPr>
                          <m:e>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𝑁</m:t>
                            </m:r>
                          </m:e>
                        </m:d>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𝐻</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𝑁</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oMath>
                    </m:oMathPara>
                  </a14:m>
                  <a:endParaRPr lang="es-CO" sz="1200" dirty="0">
                    <a:effectLst/>
                    <a:latin typeface="Times New Roman" panose="02020603050405020304" pitchFamily="18" charset="0"/>
                    <a:ea typeface="MS Mincho" panose="02020609040205080304" pitchFamily="49" charset="-128"/>
                  </a:endParaRPr>
                </a:p>
              </p:txBody>
            </p:sp>
          </mc:Choice>
          <mc:Fallback xmlns="">
            <p:sp>
              <p:nvSpPr>
                <p:cNvPr id="49" name="31 CuadroTexto">
                  <a:extLst>
                    <a:ext uri="{FF2B5EF4-FFF2-40B4-BE49-F238E27FC236}">
                      <a16:creationId xmlns:a16="http://schemas.microsoft.com/office/drawing/2014/main" id="{47A61617-18D0-4064-9A9C-1A6173138D17}"/>
                    </a:ext>
                  </a:extLst>
                </p:cNvPr>
                <p:cNvSpPr txBox="1">
                  <a:spLocks noRot="1" noChangeAspect="1" noMove="1" noResize="1" noEditPoints="1" noAdjustHandles="1" noChangeArrowheads="1" noChangeShapeType="1" noTextEdit="1"/>
                </p:cNvSpPr>
                <p:nvPr/>
              </p:nvSpPr>
              <p:spPr>
                <a:xfrm>
                  <a:off x="0" y="2471603"/>
                  <a:ext cx="781685" cy="210820"/>
                </a:xfrm>
                <a:prstGeom prst="rect">
                  <a:avLst/>
                </a:prstGeom>
                <a:blipFill>
                  <a:blip r:embed="rId15"/>
                  <a:stretch>
                    <a:fillRect b="-5882"/>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50" name="33 CuadroTexto">
                  <a:extLst>
                    <a:ext uri="{FF2B5EF4-FFF2-40B4-BE49-F238E27FC236}">
                      <a16:creationId xmlns:a16="http://schemas.microsoft.com/office/drawing/2014/main" id="{2DC50E46-CD58-48BD-9850-323A12DB0043}"/>
                    </a:ext>
                  </a:extLst>
                </p:cNvPr>
                <p:cNvSpPr txBox="1"/>
                <p:nvPr/>
              </p:nvSpPr>
              <p:spPr>
                <a:xfrm>
                  <a:off x="2549937" y="3598279"/>
                  <a:ext cx="260350"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𝑁</m:t>
                        </m:r>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50" name="33 CuadroTexto">
                  <a:extLst>
                    <a:ext uri="{FF2B5EF4-FFF2-40B4-BE49-F238E27FC236}">
                      <a16:creationId xmlns:a16="http://schemas.microsoft.com/office/drawing/2014/main" id="{2DC50E46-CD58-48BD-9850-323A12DB0043}"/>
                    </a:ext>
                  </a:extLst>
                </p:cNvPr>
                <p:cNvSpPr txBox="1">
                  <a:spLocks noRot="1" noChangeAspect="1" noMove="1" noResize="1" noEditPoints="1" noAdjustHandles="1" noChangeArrowheads="1" noChangeShapeType="1" noTextEdit="1"/>
                </p:cNvSpPr>
                <p:nvPr/>
              </p:nvSpPr>
              <p:spPr>
                <a:xfrm>
                  <a:off x="2549937" y="3598279"/>
                  <a:ext cx="260350" cy="210820"/>
                </a:xfrm>
                <a:prstGeom prst="rect">
                  <a:avLst/>
                </a:prstGeom>
                <a:blipFill>
                  <a:blip r:embed="rId13"/>
                  <a:stretch>
                    <a:fillRect/>
                  </a:stretch>
                </a:blipFill>
              </p:spPr>
              <p:txBody>
                <a:bodyPr/>
                <a:lstStyle/>
                <a:p>
                  <a:r>
                    <a:rPr lang="es-CO">
                      <a:noFill/>
                    </a:rPr>
                    <a:t> </a:t>
                  </a:r>
                </a:p>
              </p:txBody>
            </p:sp>
          </mc:Fallback>
        </mc:AlternateContent>
        <p:sp>
          <p:nvSpPr>
            <p:cNvPr id="51" name="37 Forma libre">
              <a:extLst>
                <a:ext uri="{FF2B5EF4-FFF2-40B4-BE49-F238E27FC236}">
                  <a16:creationId xmlns:a16="http://schemas.microsoft.com/office/drawing/2014/main" id="{C623E121-8E71-4DD3-9B38-7D82806FB7D5}"/>
                </a:ext>
              </a:extLst>
            </p:cNvPr>
            <p:cNvSpPr/>
            <p:nvPr/>
          </p:nvSpPr>
          <p:spPr>
            <a:xfrm>
              <a:off x="766175" y="192343"/>
              <a:ext cx="1914525" cy="685800"/>
            </a:xfrm>
            <a:custGeom>
              <a:avLst/>
              <a:gdLst>
                <a:gd name="connsiteX0" fmla="*/ 0 w 1914525"/>
                <a:gd name="connsiteY0" fmla="*/ 685800 h 685800"/>
                <a:gd name="connsiteX1" fmla="*/ 981075 w 1914525"/>
                <a:gd name="connsiteY1" fmla="*/ 457200 h 685800"/>
                <a:gd name="connsiteX2" fmla="*/ 1914525 w 1914525"/>
                <a:gd name="connsiteY2" fmla="*/ 0 h 685800"/>
              </a:gdLst>
              <a:ahLst/>
              <a:cxnLst>
                <a:cxn ang="0">
                  <a:pos x="connsiteX0" y="connsiteY0"/>
                </a:cxn>
                <a:cxn ang="0">
                  <a:pos x="connsiteX1" y="connsiteY1"/>
                </a:cxn>
                <a:cxn ang="0">
                  <a:pos x="connsiteX2" y="connsiteY2"/>
                </a:cxn>
              </a:cxnLst>
              <a:rect l="l" t="t" r="r" b="b"/>
              <a:pathLst>
                <a:path w="1914525" h="685800">
                  <a:moveTo>
                    <a:pt x="0" y="685800"/>
                  </a:moveTo>
                  <a:cubicBezTo>
                    <a:pt x="330994" y="628650"/>
                    <a:pt x="661988" y="571500"/>
                    <a:pt x="981075" y="457200"/>
                  </a:cubicBezTo>
                  <a:cubicBezTo>
                    <a:pt x="1300162" y="342900"/>
                    <a:pt x="1785938" y="60325"/>
                    <a:pt x="1914525" y="0"/>
                  </a:cubicBezTo>
                </a:path>
              </a:pathLst>
            </a:custGeom>
            <a:ln w="19050"/>
          </p:spPr>
          <p:style>
            <a:lnRef idx="2">
              <a:schemeClr val="accent3"/>
            </a:lnRef>
            <a:fillRef idx="0">
              <a:schemeClr val="accent3"/>
            </a:fillRef>
            <a:effectRef idx="1">
              <a:schemeClr val="accent3"/>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52" name="38 Forma libre">
              <a:extLst>
                <a:ext uri="{FF2B5EF4-FFF2-40B4-BE49-F238E27FC236}">
                  <a16:creationId xmlns:a16="http://schemas.microsoft.com/office/drawing/2014/main" id="{E64AFF2F-9805-43A4-855B-C047A2BD0A12}"/>
                </a:ext>
              </a:extLst>
            </p:cNvPr>
            <p:cNvSpPr/>
            <p:nvPr/>
          </p:nvSpPr>
          <p:spPr>
            <a:xfrm>
              <a:off x="766175" y="436831"/>
              <a:ext cx="1914525" cy="685800"/>
            </a:xfrm>
            <a:custGeom>
              <a:avLst/>
              <a:gdLst>
                <a:gd name="connsiteX0" fmla="*/ 0 w 1914525"/>
                <a:gd name="connsiteY0" fmla="*/ 685800 h 685800"/>
                <a:gd name="connsiteX1" fmla="*/ 981075 w 1914525"/>
                <a:gd name="connsiteY1" fmla="*/ 457200 h 685800"/>
                <a:gd name="connsiteX2" fmla="*/ 1914525 w 1914525"/>
                <a:gd name="connsiteY2" fmla="*/ 0 h 685800"/>
              </a:gdLst>
              <a:ahLst/>
              <a:cxnLst>
                <a:cxn ang="0">
                  <a:pos x="connsiteX0" y="connsiteY0"/>
                </a:cxn>
                <a:cxn ang="0">
                  <a:pos x="connsiteX1" y="connsiteY1"/>
                </a:cxn>
                <a:cxn ang="0">
                  <a:pos x="connsiteX2" y="connsiteY2"/>
                </a:cxn>
              </a:cxnLst>
              <a:rect l="l" t="t" r="r" b="b"/>
              <a:pathLst>
                <a:path w="1914525" h="685800">
                  <a:moveTo>
                    <a:pt x="0" y="685800"/>
                  </a:moveTo>
                  <a:cubicBezTo>
                    <a:pt x="330994" y="628650"/>
                    <a:pt x="661988" y="571500"/>
                    <a:pt x="981075" y="457200"/>
                  </a:cubicBezTo>
                  <a:cubicBezTo>
                    <a:pt x="1300162" y="342900"/>
                    <a:pt x="1785938" y="60325"/>
                    <a:pt x="1914525" y="0"/>
                  </a:cubicBezTo>
                </a:path>
              </a:pathLst>
            </a:custGeom>
          </p:spPr>
          <p:style>
            <a:lnRef idx="1">
              <a:schemeClr val="accent3"/>
            </a:lnRef>
            <a:fillRef idx="0">
              <a:schemeClr val="accent3"/>
            </a:fillRef>
            <a:effectRef idx="0">
              <a:schemeClr val="accent3"/>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cxnSp>
          <p:nvCxnSpPr>
            <p:cNvPr id="53" name="42 Conector recto de flecha">
              <a:extLst>
                <a:ext uri="{FF2B5EF4-FFF2-40B4-BE49-F238E27FC236}">
                  <a16:creationId xmlns:a16="http://schemas.microsoft.com/office/drawing/2014/main" id="{B2CB9819-C276-40B1-9C41-88A62F15FE35}"/>
                </a:ext>
              </a:extLst>
            </p:cNvPr>
            <p:cNvCxnSpPr/>
            <p:nvPr/>
          </p:nvCxnSpPr>
          <p:spPr>
            <a:xfrm flipV="1">
              <a:off x="2144874" y="492978"/>
              <a:ext cx="0" cy="216022"/>
            </a:xfrm>
            <a:prstGeom prst="straightConnector1">
              <a:avLst/>
            </a:prstGeom>
            <a:ln>
              <a:prstDash val="sysDash"/>
              <a:tailEnd type="triangle" w="sm" len="sm"/>
            </a:ln>
          </p:spPr>
          <p:style>
            <a:lnRef idx="1">
              <a:schemeClr val="dk1"/>
            </a:lnRef>
            <a:fillRef idx="0">
              <a:schemeClr val="dk1"/>
            </a:fillRef>
            <a:effectRef idx="0">
              <a:schemeClr val="dk1"/>
            </a:effectRef>
            <a:fontRef idx="minor">
              <a:schemeClr val="tx1"/>
            </a:fontRef>
          </p:style>
        </p:cxnSp>
        <p:cxnSp>
          <p:nvCxnSpPr>
            <p:cNvPr id="54" name="46 Conector recto de flecha">
              <a:extLst>
                <a:ext uri="{FF2B5EF4-FFF2-40B4-BE49-F238E27FC236}">
                  <a16:creationId xmlns:a16="http://schemas.microsoft.com/office/drawing/2014/main" id="{C5A04C45-3BE0-447B-B22A-557757CD4228}"/>
                </a:ext>
              </a:extLst>
            </p:cNvPr>
            <p:cNvCxnSpPr/>
            <p:nvPr/>
          </p:nvCxnSpPr>
          <p:spPr>
            <a:xfrm flipV="1">
              <a:off x="981991" y="853016"/>
              <a:ext cx="0" cy="216022"/>
            </a:xfrm>
            <a:prstGeom prst="straightConnector1">
              <a:avLst/>
            </a:prstGeom>
            <a:ln>
              <a:prstDash val="sysDash"/>
              <a:tailEnd type="triangle" w="sm" len="sm"/>
            </a:ln>
          </p:spPr>
          <p:style>
            <a:lnRef idx="1">
              <a:schemeClr val="dk1"/>
            </a:lnRef>
            <a:fillRef idx="0">
              <a:schemeClr val="dk1"/>
            </a:fillRef>
            <a:effectRef idx="0">
              <a:schemeClr val="dk1"/>
            </a:effectRef>
            <a:fontRef idx="minor">
              <a:schemeClr val="tx1"/>
            </a:fontRef>
          </p:style>
        </p:cxnSp>
        <p:sp>
          <p:nvSpPr>
            <p:cNvPr id="55" name="47 Forma libre">
              <a:extLst>
                <a:ext uri="{FF2B5EF4-FFF2-40B4-BE49-F238E27FC236}">
                  <a16:creationId xmlns:a16="http://schemas.microsoft.com/office/drawing/2014/main" id="{CABEFAE0-D729-4ECB-9CE0-2AED8C6CEF16}"/>
                </a:ext>
              </a:extLst>
            </p:cNvPr>
            <p:cNvSpPr/>
            <p:nvPr/>
          </p:nvSpPr>
          <p:spPr>
            <a:xfrm>
              <a:off x="739175" y="1268668"/>
              <a:ext cx="2035982" cy="590550"/>
            </a:xfrm>
            <a:custGeom>
              <a:avLst/>
              <a:gdLst>
                <a:gd name="connsiteX0" fmla="*/ 0 w 1914525"/>
                <a:gd name="connsiteY0" fmla="*/ 9525 h 590550"/>
                <a:gd name="connsiteX1" fmla="*/ 952500 w 1914525"/>
                <a:gd name="connsiteY1" fmla="*/ 19050 h 590550"/>
                <a:gd name="connsiteX2" fmla="*/ 1590675 w 1914525"/>
                <a:gd name="connsiteY2" fmla="*/ 180975 h 590550"/>
                <a:gd name="connsiteX3" fmla="*/ 1914525 w 1914525"/>
                <a:gd name="connsiteY3" fmla="*/ 590550 h 590550"/>
              </a:gdLst>
              <a:ahLst/>
              <a:cxnLst>
                <a:cxn ang="0">
                  <a:pos x="connsiteX0" y="connsiteY0"/>
                </a:cxn>
                <a:cxn ang="0">
                  <a:pos x="connsiteX1" y="connsiteY1"/>
                </a:cxn>
                <a:cxn ang="0">
                  <a:pos x="connsiteX2" y="connsiteY2"/>
                </a:cxn>
                <a:cxn ang="0">
                  <a:pos x="connsiteX3" y="connsiteY3"/>
                </a:cxn>
              </a:cxnLst>
              <a:rect l="l" t="t" r="r" b="b"/>
              <a:pathLst>
                <a:path w="1914525" h="590550">
                  <a:moveTo>
                    <a:pt x="0" y="9525"/>
                  </a:moveTo>
                  <a:cubicBezTo>
                    <a:pt x="343694" y="0"/>
                    <a:pt x="687388" y="-9525"/>
                    <a:pt x="952500" y="19050"/>
                  </a:cubicBezTo>
                  <a:cubicBezTo>
                    <a:pt x="1217612" y="47625"/>
                    <a:pt x="1430337" y="85725"/>
                    <a:pt x="1590675" y="180975"/>
                  </a:cubicBezTo>
                  <a:cubicBezTo>
                    <a:pt x="1751013" y="276225"/>
                    <a:pt x="1858963" y="501650"/>
                    <a:pt x="1914525" y="590550"/>
                  </a:cubicBezTo>
                </a:path>
              </a:pathLst>
            </a:custGeom>
            <a:ln w="15875"/>
          </p:spPr>
          <p:style>
            <a:lnRef idx="2">
              <a:schemeClr val="accent6"/>
            </a:lnRef>
            <a:fillRef idx="0">
              <a:schemeClr val="accent6"/>
            </a:fillRef>
            <a:effectRef idx="1">
              <a:schemeClr val="accent6"/>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56" name="48 Forma libre">
              <a:extLst>
                <a:ext uri="{FF2B5EF4-FFF2-40B4-BE49-F238E27FC236}">
                  <a16:creationId xmlns:a16="http://schemas.microsoft.com/office/drawing/2014/main" id="{E6CEEF8E-4678-4514-B187-B860FC5573C6}"/>
                </a:ext>
              </a:extLst>
            </p:cNvPr>
            <p:cNvSpPr/>
            <p:nvPr/>
          </p:nvSpPr>
          <p:spPr>
            <a:xfrm>
              <a:off x="739174" y="1480317"/>
              <a:ext cx="1914525" cy="590550"/>
            </a:xfrm>
            <a:custGeom>
              <a:avLst/>
              <a:gdLst>
                <a:gd name="connsiteX0" fmla="*/ 0 w 1914525"/>
                <a:gd name="connsiteY0" fmla="*/ 9525 h 590550"/>
                <a:gd name="connsiteX1" fmla="*/ 952500 w 1914525"/>
                <a:gd name="connsiteY1" fmla="*/ 19050 h 590550"/>
                <a:gd name="connsiteX2" fmla="*/ 1590675 w 1914525"/>
                <a:gd name="connsiteY2" fmla="*/ 180975 h 590550"/>
                <a:gd name="connsiteX3" fmla="*/ 1914525 w 1914525"/>
                <a:gd name="connsiteY3" fmla="*/ 590550 h 590550"/>
              </a:gdLst>
              <a:ahLst/>
              <a:cxnLst>
                <a:cxn ang="0">
                  <a:pos x="connsiteX0" y="connsiteY0"/>
                </a:cxn>
                <a:cxn ang="0">
                  <a:pos x="connsiteX1" y="connsiteY1"/>
                </a:cxn>
                <a:cxn ang="0">
                  <a:pos x="connsiteX2" y="connsiteY2"/>
                </a:cxn>
                <a:cxn ang="0">
                  <a:pos x="connsiteX3" y="connsiteY3"/>
                </a:cxn>
              </a:cxnLst>
              <a:rect l="l" t="t" r="r" b="b"/>
              <a:pathLst>
                <a:path w="1914525" h="590550">
                  <a:moveTo>
                    <a:pt x="0" y="9525"/>
                  </a:moveTo>
                  <a:cubicBezTo>
                    <a:pt x="343694" y="0"/>
                    <a:pt x="687388" y="-9525"/>
                    <a:pt x="952500" y="19050"/>
                  </a:cubicBezTo>
                  <a:cubicBezTo>
                    <a:pt x="1217612" y="47625"/>
                    <a:pt x="1430337" y="85725"/>
                    <a:pt x="1590675" y="180975"/>
                  </a:cubicBezTo>
                  <a:cubicBezTo>
                    <a:pt x="1751013" y="276225"/>
                    <a:pt x="1858963" y="501650"/>
                    <a:pt x="1914525" y="590550"/>
                  </a:cubicBezTo>
                </a:path>
              </a:pathLst>
            </a:custGeom>
          </p:spPr>
          <p:style>
            <a:lnRef idx="1">
              <a:schemeClr val="accent6"/>
            </a:lnRef>
            <a:fillRef idx="0">
              <a:schemeClr val="accent6"/>
            </a:fillRef>
            <a:effectRef idx="0">
              <a:schemeClr val="accent6"/>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cxnSp>
          <p:nvCxnSpPr>
            <p:cNvPr id="57" name="49 Conector recto de flecha">
              <a:extLst>
                <a:ext uri="{FF2B5EF4-FFF2-40B4-BE49-F238E27FC236}">
                  <a16:creationId xmlns:a16="http://schemas.microsoft.com/office/drawing/2014/main" id="{25E5A38E-902F-4078-B718-8AA0E97E96A9}"/>
                </a:ext>
              </a:extLst>
            </p:cNvPr>
            <p:cNvCxnSpPr/>
            <p:nvPr/>
          </p:nvCxnSpPr>
          <p:spPr>
            <a:xfrm flipV="1">
              <a:off x="2521324" y="1563943"/>
              <a:ext cx="0" cy="295275"/>
            </a:xfrm>
            <a:prstGeom prst="straightConnector1">
              <a:avLst/>
            </a:prstGeom>
            <a:ln>
              <a:prstDash val="sysDash"/>
              <a:tailEnd type="triangle" w="sm" len="sm"/>
            </a:ln>
          </p:spPr>
          <p:style>
            <a:lnRef idx="1">
              <a:schemeClr val="dk1"/>
            </a:lnRef>
            <a:fillRef idx="0">
              <a:schemeClr val="dk1"/>
            </a:fillRef>
            <a:effectRef idx="0">
              <a:schemeClr val="dk1"/>
            </a:effectRef>
            <a:fontRef idx="minor">
              <a:schemeClr val="tx1"/>
            </a:fontRef>
          </p:style>
        </p:cxnSp>
        <p:cxnSp>
          <p:nvCxnSpPr>
            <p:cNvPr id="58" name="51 Conector recto de flecha">
              <a:extLst>
                <a:ext uri="{FF2B5EF4-FFF2-40B4-BE49-F238E27FC236}">
                  <a16:creationId xmlns:a16="http://schemas.microsoft.com/office/drawing/2014/main" id="{3FBA72C8-96FC-44B1-AB65-2DDD04B3F9C8}"/>
                </a:ext>
              </a:extLst>
            </p:cNvPr>
            <p:cNvCxnSpPr/>
            <p:nvPr/>
          </p:nvCxnSpPr>
          <p:spPr>
            <a:xfrm flipV="1">
              <a:off x="981991" y="1268668"/>
              <a:ext cx="0" cy="216022"/>
            </a:xfrm>
            <a:prstGeom prst="straightConnector1">
              <a:avLst/>
            </a:prstGeom>
            <a:ln>
              <a:prstDash val="sysDash"/>
              <a:tailEnd type="triangle" w="sm" len="sm"/>
            </a:ln>
          </p:spPr>
          <p:style>
            <a:lnRef idx="1">
              <a:schemeClr val="dk1"/>
            </a:lnRef>
            <a:fillRef idx="0">
              <a:schemeClr val="dk1"/>
            </a:fillRef>
            <a:effectRef idx="0">
              <a:schemeClr val="dk1"/>
            </a:effectRef>
            <a:fontRef idx="minor">
              <a:schemeClr val="tx1"/>
            </a:fontRef>
          </p:style>
        </p:cxnSp>
        <p:sp>
          <p:nvSpPr>
            <p:cNvPr id="59" name="55 Forma libre">
              <a:extLst>
                <a:ext uri="{FF2B5EF4-FFF2-40B4-BE49-F238E27FC236}">
                  <a16:creationId xmlns:a16="http://schemas.microsoft.com/office/drawing/2014/main" id="{C380A7C4-A393-4357-BC39-F8AD312D5600}"/>
                </a:ext>
              </a:extLst>
            </p:cNvPr>
            <p:cNvSpPr/>
            <p:nvPr/>
          </p:nvSpPr>
          <p:spPr>
            <a:xfrm>
              <a:off x="743936" y="2579600"/>
              <a:ext cx="1690500" cy="839025"/>
            </a:xfrm>
            <a:custGeom>
              <a:avLst/>
              <a:gdLst>
                <a:gd name="connsiteX0" fmla="*/ 0 w 1581150"/>
                <a:gd name="connsiteY0" fmla="*/ 981433 h 981433"/>
                <a:gd name="connsiteX1" fmla="*/ 962025 w 1581150"/>
                <a:gd name="connsiteY1" fmla="*/ 9883 h 981433"/>
                <a:gd name="connsiteX2" fmla="*/ 1581150 w 1581150"/>
                <a:gd name="connsiteY2" fmla="*/ 486133 h 981433"/>
              </a:gdLst>
              <a:ahLst/>
              <a:cxnLst>
                <a:cxn ang="0">
                  <a:pos x="connsiteX0" y="connsiteY0"/>
                </a:cxn>
                <a:cxn ang="0">
                  <a:pos x="connsiteX1" y="connsiteY1"/>
                </a:cxn>
                <a:cxn ang="0">
                  <a:pos x="connsiteX2" y="connsiteY2"/>
                </a:cxn>
              </a:cxnLst>
              <a:rect l="l" t="t" r="r" b="b"/>
              <a:pathLst>
                <a:path w="1581150" h="981433">
                  <a:moveTo>
                    <a:pt x="0" y="981433"/>
                  </a:moveTo>
                  <a:cubicBezTo>
                    <a:pt x="349250" y="536933"/>
                    <a:pt x="698500" y="92433"/>
                    <a:pt x="962025" y="9883"/>
                  </a:cubicBezTo>
                  <a:cubicBezTo>
                    <a:pt x="1225550" y="-72667"/>
                    <a:pt x="1468438" y="386120"/>
                    <a:pt x="1581150" y="486133"/>
                  </a:cubicBezTo>
                </a:path>
              </a:pathLst>
            </a:custGeom>
            <a:ln w="15875"/>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cxnSp>
          <p:nvCxnSpPr>
            <p:cNvPr id="60" name="66 Conector recto">
              <a:extLst>
                <a:ext uri="{FF2B5EF4-FFF2-40B4-BE49-F238E27FC236}">
                  <a16:creationId xmlns:a16="http://schemas.microsoft.com/office/drawing/2014/main" id="{98DF4103-D098-4B5A-960D-EAE288D730C4}"/>
                </a:ext>
              </a:extLst>
            </p:cNvPr>
            <p:cNvCxnSpPr/>
            <p:nvPr/>
          </p:nvCxnSpPr>
          <p:spPr>
            <a:xfrm>
              <a:off x="757700" y="2962580"/>
              <a:ext cx="1208684" cy="0"/>
            </a:xfrm>
            <a:prstGeom prst="line">
              <a:avLst/>
            </a:prstGeom>
          </p:spPr>
          <p:style>
            <a:lnRef idx="1">
              <a:schemeClr val="dk1"/>
            </a:lnRef>
            <a:fillRef idx="0">
              <a:schemeClr val="dk1"/>
            </a:fillRef>
            <a:effectRef idx="0">
              <a:schemeClr val="dk1"/>
            </a:effectRef>
            <a:fontRef idx="minor">
              <a:schemeClr val="tx1"/>
            </a:fontRef>
          </p:style>
        </p:cxnSp>
        <p:cxnSp>
          <p:nvCxnSpPr>
            <p:cNvPr id="61" name="90 Conector recto">
              <a:extLst>
                <a:ext uri="{FF2B5EF4-FFF2-40B4-BE49-F238E27FC236}">
                  <a16:creationId xmlns:a16="http://schemas.microsoft.com/office/drawing/2014/main" id="{FCAFFD07-E085-41A0-8495-14FF83A9D894}"/>
                </a:ext>
              </a:extLst>
            </p:cNvPr>
            <p:cNvCxnSpPr/>
            <p:nvPr/>
          </p:nvCxnSpPr>
          <p:spPr>
            <a:xfrm flipH="1">
              <a:off x="743936" y="2890572"/>
              <a:ext cx="1527164" cy="0"/>
            </a:xfrm>
            <a:prstGeom prst="line">
              <a:avLst/>
            </a:prstGeom>
          </p:spPr>
          <p:style>
            <a:lnRef idx="1">
              <a:schemeClr val="dk1"/>
            </a:lnRef>
            <a:fillRef idx="0">
              <a:schemeClr val="dk1"/>
            </a:fillRef>
            <a:effectRef idx="0">
              <a:schemeClr val="dk1"/>
            </a:effectRef>
            <a:fontRef idx="minor">
              <a:schemeClr val="tx1"/>
            </a:fontRef>
          </p:style>
        </p:cxnSp>
        <p:cxnSp>
          <p:nvCxnSpPr>
            <p:cNvPr id="62" name="92 Conector recto">
              <a:extLst>
                <a:ext uri="{FF2B5EF4-FFF2-40B4-BE49-F238E27FC236}">
                  <a16:creationId xmlns:a16="http://schemas.microsoft.com/office/drawing/2014/main" id="{5FEA1253-1650-4EAD-AB3F-B981F06F920B}"/>
                </a:ext>
              </a:extLst>
            </p:cNvPr>
            <p:cNvCxnSpPr/>
            <p:nvPr/>
          </p:nvCxnSpPr>
          <p:spPr>
            <a:xfrm>
              <a:off x="1966384" y="2962580"/>
              <a:ext cx="0" cy="792972"/>
            </a:xfrm>
            <a:prstGeom prst="line">
              <a:avLst/>
            </a:prstGeom>
          </p:spPr>
          <p:style>
            <a:lnRef idx="1">
              <a:schemeClr val="dk1"/>
            </a:lnRef>
            <a:fillRef idx="0">
              <a:schemeClr val="dk1"/>
            </a:fillRef>
            <a:effectRef idx="0">
              <a:schemeClr val="dk1"/>
            </a:effectRef>
            <a:fontRef idx="minor">
              <a:schemeClr val="tx1"/>
            </a:fontRef>
          </p:style>
        </p:cxnSp>
        <p:cxnSp>
          <p:nvCxnSpPr>
            <p:cNvPr id="63" name="94 Conector recto">
              <a:extLst>
                <a:ext uri="{FF2B5EF4-FFF2-40B4-BE49-F238E27FC236}">
                  <a16:creationId xmlns:a16="http://schemas.microsoft.com/office/drawing/2014/main" id="{462B522D-805D-410D-B342-895C8ACE1F5D}"/>
                </a:ext>
              </a:extLst>
            </p:cNvPr>
            <p:cNvCxnSpPr/>
            <p:nvPr/>
          </p:nvCxnSpPr>
          <p:spPr>
            <a:xfrm>
              <a:off x="2271100" y="2890572"/>
              <a:ext cx="0" cy="877209"/>
            </a:xfrm>
            <a:prstGeom prst="line">
              <a:avLst/>
            </a:prstGeom>
          </p:spPr>
          <p:style>
            <a:lnRef idx="1">
              <a:schemeClr val="dk1"/>
            </a:lnRef>
            <a:fillRef idx="0">
              <a:schemeClr val="dk1"/>
            </a:fillRef>
            <a:effectRef idx="0">
              <a:schemeClr val="dk1"/>
            </a:effectRef>
            <a:fontRef idx="minor">
              <a:schemeClr val="tx1"/>
            </a:fontRef>
          </p:style>
        </p:cxnSp>
        <p:cxnSp>
          <p:nvCxnSpPr>
            <p:cNvPr id="64" name="97 Conector recto de flecha">
              <a:extLst>
                <a:ext uri="{FF2B5EF4-FFF2-40B4-BE49-F238E27FC236}">
                  <a16:creationId xmlns:a16="http://schemas.microsoft.com/office/drawing/2014/main" id="{5AC009F6-B556-4317-87DE-8FF15E578C19}"/>
                </a:ext>
              </a:extLst>
            </p:cNvPr>
            <p:cNvCxnSpPr/>
            <p:nvPr/>
          </p:nvCxnSpPr>
          <p:spPr>
            <a:xfrm flipV="1">
              <a:off x="832341" y="3418625"/>
              <a:ext cx="0" cy="216022"/>
            </a:xfrm>
            <a:prstGeom prst="straightConnector1">
              <a:avLst/>
            </a:prstGeom>
            <a:ln>
              <a:prstDash val="sysDash"/>
              <a:tailEnd type="triangle" w="sm" len="sm"/>
            </a:ln>
          </p:spPr>
          <p:style>
            <a:lnRef idx="1">
              <a:schemeClr val="dk1"/>
            </a:lnRef>
            <a:fillRef idx="0">
              <a:schemeClr val="dk1"/>
            </a:fillRef>
            <a:effectRef idx="0">
              <a:schemeClr val="dk1"/>
            </a:effectRef>
            <a:fontRef idx="minor">
              <a:schemeClr val="tx1"/>
            </a:fontRef>
          </p:style>
        </p:cxnSp>
        <p:cxnSp>
          <p:nvCxnSpPr>
            <p:cNvPr id="65" name="98 Conector recto de flecha">
              <a:extLst>
                <a:ext uri="{FF2B5EF4-FFF2-40B4-BE49-F238E27FC236}">
                  <a16:creationId xmlns:a16="http://schemas.microsoft.com/office/drawing/2014/main" id="{4ABFD70E-F9E0-4205-967F-1A835A6E43E7}"/>
                </a:ext>
              </a:extLst>
            </p:cNvPr>
            <p:cNvCxnSpPr/>
            <p:nvPr/>
          </p:nvCxnSpPr>
          <p:spPr>
            <a:xfrm flipV="1">
              <a:off x="1586760" y="2695880"/>
              <a:ext cx="0" cy="266700"/>
            </a:xfrm>
            <a:prstGeom prst="straightConnector1">
              <a:avLst/>
            </a:prstGeom>
            <a:ln>
              <a:prstDash val="sysDash"/>
              <a:tailEnd type="triangle" w="sm" len="sm"/>
            </a:ln>
          </p:spPr>
          <p:style>
            <a:lnRef idx="1">
              <a:schemeClr val="dk1"/>
            </a:lnRef>
            <a:fillRef idx="0">
              <a:schemeClr val="dk1"/>
            </a:fillRef>
            <a:effectRef idx="0">
              <a:schemeClr val="dk1"/>
            </a:effectRef>
            <a:fontRef idx="minor">
              <a:schemeClr val="tx1"/>
            </a:fontRef>
          </p:style>
        </p:cxnSp>
        <p:cxnSp>
          <p:nvCxnSpPr>
            <p:cNvPr id="66" name="100 Conector recto de flecha">
              <a:extLst>
                <a:ext uri="{FF2B5EF4-FFF2-40B4-BE49-F238E27FC236}">
                  <a16:creationId xmlns:a16="http://schemas.microsoft.com/office/drawing/2014/main" id="{0DCBFB44-4204-4544-B4D3-C0DD022671FE}"/>
                </a:ext>
              </a:extLst>
            </p:cNvPr>
            <p:cNvCxnSpPr/>
            <p:nvPr/>
          </p:nvCxnSpPr>
          <p:spPr>
            <a:xfrm>
              <a:off x="832341" y="2962580"/>
              <a:ext cx="9223" cy="266700"/>
            </a:xfrm>
            <a:prstGeom prst="straightConnector1">
              <a:avLst/>
            </a:prstGeom>
            <a:ln>
              <a:prstDash val="sysDash"/>
              <a:tailEnd type="triangle" w="sm" len="s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104 CuadroTexto">
                  <a:extLst>
                    <a:ext uri="{FF2B5EF4-FFF2-40B4-BE49-F238E27FC236}">
                      <a16:creationId xmlns:a16="http://schemas.microsoft.com/office/drawing/2014/main" id="{CF7AAD1C-9D48-473B-8ED7-1777E3EBEF48}"/>
                    </a:ext>
                  </a:extLst>
                </p:cNvPr>
                <p:cNvSpPr txBox="1"/>
                <p:nvPr/>
              </p:nvSpPr>
              <p:spPr>
                <a:xfrm>
                  <a:off x="2663410" y="648778"/>
                  <a:ext cx="326390"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𝑎</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67" name="104 CuadroTexto">
                  <a:extLst>
                    <a:ext uri="{FF2B5EF4-FFF2-40B4-BE49-F238E27FC236}">
                      <a16:creationId xmlns:a16="http://schemas.microsoft.com/office/drawing/2014/main" id="{CF7AAD1C-9D48-473B-8ED7-1777E3EBEF48}"/>
                    </a:ext>
                  </a:extLst>
                </p:cNvPr>
                <p:cNvSpPr txBox="1">
                  <a:spLocks noRot="1" noChangeAspect="1" noMove="1" noResize="1" noEditPoints="1" noAdjustHandles="1" noChangeArrowheads="1" noChangeShapeType="1" noTextEdit="1"/>
                </p:cNvSpPr>
                <p:nvPr/>
              </p:nvSpPr>
              <p:spPr>
                <a:xfrm>
                  <a:off x="2663410" y="648778"/>
                  <a:ext cx="326390" cy="210820"/>
                </a:xfrm>
                <a:prstGeom prst="rect">
                  <a:avLst/>
                </a:prstGeom>
                <a:blipFill>
                  <a:blip r:embed="rId16"/>
                  <a:stretch>
                    <a:fillRect b="-5882"/>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8" name="105 CuadroTexto">
                  <a:extLst>
                    <a:ext uri="{FF2B5EF4-FFF2-40B4-BE49-F238E27FC236}">
                      <a16:creationId xmlns:a16="http://schemas.microsoft.com/office/drawing/2014/main" id="{C952CA58-32CC-4BF4-A0AB-414DC10A0DBF}"/>
                    </a:ext>
                  </a:extLst>
                </p:cNvPr>
                <p:cNvSpPr txBox="1"/>
                <p:nvPr/>
              </p:nvSpPr>
              <p:spPr>
                <a:xfrm>
                  <a:off x="2680175" y="1456059"/>
                  <a:ext cx="324485"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𝑏</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68" name="105 CuadroTexto">
                  <a:extLst>
                    <a:ext uri="{FF2B5EF4-FFF2-40B4-BE49-F238E27FC236}">
                      <a16:creationId xmlns:a16="http://schemas.microsoft.com/office/drawing/2014/main" id="{C952CA58-32CC-4BF4-A0AB-414DC10A0DBF}"/>
                    </a:ext>
                  </a:extLst>
                </p:cNvPr>
                <p:cNvSpPr txBox="1">
                  <a:spLocks noRot="1" noChangeAspect="1" noMove="1" noResize="1" noEditPoints="1" noAdjustHandles="1" noChangeArrowheads="1" noChangeShapeType="1" noTextEdit="1"/>
                </p:cNvSpPr>
                <p:nvPr/>
              </p:nvSpPr>
              <p:spPr>
                <a:xfrm>
                  <a:off x="2680175" y="1456059"/>
                  <a:ext cx="324485" cy="210820"/>
                </a:xfrm>
                <a:prstGeom prst="rect">
                  <a:avLst/>
                </a:prstGeom>
                <a:blipFill>
                  <a:blip r:embed="rId17"/>
                  <a:stretch>
                    <a:fillRect b="-2857"/>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9" name="106 CuadroTexto">
                  <a:extLst>
                    <a:ext uri="{FF2B5EF4-FFF2-40B4-BE49-F238E27FC236}">
                      <a16:creationId xmlns:a16="http://schemas.microsoft.com/office/drawing/2014/main" id="{0936AF15-3703-477B-83FB-11544D6C08F7}"/>
                    </a:ext>
                  </a:extLst>
                </p:cNvPr>
                <p:cNvSpPr txBox="1"/>
                <p:nvPr/>
              </p:nvSpPr>
              <p:spPr>
                <a:xfrm>
                  <a:off x="2598736" y="3146676"/>
                  <a:ext cx="317500" cy="210820"/>
                </a:xfrm>
                <a:prstGeom prst="rect">
                  <a:avLst/>
                </a:prstGeom>
                <a:noFill/>
              </p:spPr>
              <p:txBody>
                <a:bodyPr wrap="none" rtlCol="0">
                  <a:spAutoFit/>
                </a:bodyPr>
                <a:lstStyle/>
                <a:p>
                  <a:pPr>
                    <a:spcAft>
                      <a:spcPts val="0"/>
                    </a:spcAft>
                  </a:pPr>
                  <a14:m>
                    <m:oMathPara xmlns:m="http://schemas.openxmlformats.org/officeDocument/2006/math">
                      <m:oMathParaPr>
                        <m:jc m:val="centerGroup"/>
                      </m:oMathParaPr>
                      <m:oMath xmlns:m="http://schemas.openxmlformats.org/officeDocument/2006/math">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𝑐</m:t>
                        </m:r>
                        <m:r>
                          <a:rPr lang="es-CO" sz="800" i="1" kern="12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oMath>
                    </m:oMathPara>
                  </a14:m>
                  <a:endParaRPr lang="es-CO" sz="1200">
                    <a:effectLst/>
                    <a:latin typeface="Times New Roman" panose="02020603050405020304" pitchFamily="18" charset="0"/>
                    <a:ea typeface="MS Mincho" panose="02020609040205080304" pitchFamily="49" charset="-128"/>
                  </a:endParaRPr>
                </a:p>
              </p:txBody>
            </p:sp>
          </mc:Choice>
          <mc:Fallback xmlns="">
            <p:sp>
              <p:nvSpPr>
                <p:cNvPr id="69" name="106 CuadroTexto">
                  <a:extLst>
                    <a:ext uri="{FF2B5EF4-FFF2-40B4-BE49-F238E27FC236}">
                      <a16:creationId xmlns:a16="http://schemas.microsoft.com/office/drawing/2014/main" id="{0936AF15-3703-477B-83FB-11544D6C08F7}"/>
                    </a:ext>
                  </a:extLst>
                </p:cNvPr>
                <p:cNvSpPr txBox="1">
                  <a:spLocks noRot="1" noChangeAspect="1" noMove="1" noResize="1" noEditPoints="1" noAdjustHandles="1" noChangeArrowheads="1" noChangeShapeType="1" noTextEdit="1"/>
                </p:cNvSpPr>
                <p:nvPr/>
              </p:nvSpPr>
              <p:spPr>
                <a:xfrm>
                  <a:off x="2598736" y="3146676"/>
                  <a:ext cx="317500" cy="210820"/>
                </a:xfrm>
                <a:prstGeom prst="rect">
                  <a:avLst/>
                </a:prstGeom>
                <a:blipFill>
                  <a:blip r:embed="rId18"/>
                  <a:stretch>
                    <a:fillRect b="-2857"/>
                  </a:stretch>
                </a:blipFill>
              </p:spPr>
              <p:txBody>
                <a:bodyPr/>
                <a:lstStyle/>
                <a:p>
                  <a:r>
                    <a:rPr lang="es-CO">
                      <a:noFill/>
                    </a:rPr>
                    <a:t> </a:t>
                  </a:r>
                </a:p>
              </p:txBody>
            </p:sp>
          </mc:Fallback>
        </mc:AlternateContent>
      </p:grpSp>
      <p:sp>
        <p:nvSpPr>
          <p:cNvPr id="77" name="Elipse 76"/>
          <p:cNvSpPr/>
          <p:nvPr/>
        </p:nvSpPr>
        <p:spPr>
          <a:xfrm>
            <a:off x="6625934" y="6409071"/>
            <a:ext cx="348128" cy="34812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Gill Sans MT" panose="020B0502020104020203" pitchFamily="34" charset="0"/>
              </a:rPr>
              <a:t>1</a:t>
            </a:r>
          </a:p>
        </p:txBody>
      </p:sp>
      <p:sp>
        <p:nvSpPr>
          <p:cNvPr id="78" name="Elipse 77"/>
          <p:cNvSpPr/>
          <p:nvPr/>
        </p:nvSpPr>
        <p:spPr>
          <a:xfrm>
            <a:off x="2288390" y="2763067"/>
            <a:ext cx="592499" cy="59249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latin typeface="Gill Sans MT" panose="020B0502020104020203" pitchFamily="34" charset="0"/>
              </a:rPr>
              <a:t>1</a:t>
            </a:r>
          </a:p>
        </p:txBody>
      </p:sp>
      <p:sp>
        <p:nvSpPr>
          <p:cNvPr id="80" name="Elipse 79"/>
          <p:cNvSpPr/>
          <p:nvPr/>
        </p:nvSpPr>
        <p:spPr>
          <a:xfrm>
            <a:off x="2288390" y="4520812"/>
            <a:ext cx="592499" cy="59249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latin typeface="Gill Sans MT" panose="020B0502020104020203" pitchFamily="34" charset="0"/>
              </a:rPr>
              <a:t>2</a:t>
            </a:r>
          </a:p>
        </p:txBody>
      </p:sp>
      <p:sp>
        <p:nvSpPr>
          <p:cNvPr id="82" name="CuadroTexto 81"/>
          <p:cNvSpPr txBox="1"/>
          <p:nvPr/>
        </p:nvSpPr>
        <p:spPr>
          <a:xfrm flipH="1">
            <a:off x="5543723" y="854534"/>
            <a:ext cx="1046747" cy="707886"/>
          </a:xfrm>
          <a:prstGeom prst="rect">
            <a:avLst/>
          </a:prstGeom>
          <a:noFill/>
        </p:spPr>
        <p:txBody>
          <a:bodyPr wrap="square" rtlCol="0">
            <a:spAutoFit/>
          </a:bodyPr>
          <a:lstStyle/>
          <a:p>
            <a:r>
              <a:rPr lang="es-CO" sz="4000" b="1" dirty="0">
                <a:solidFill>
                  <a:srgbClr val="002060"/>
                </a:solidFill>
                <a:latin typeface="Gill Sans MT" panose="020B0502020104020203" pitchFamily="34" charset="0"/>
              </a:rPr>
              <a:t>1.3.</a:t>
            </a:r>
          </a:p>
        </p:txBody>
      </p:sp>
      <p:sp>
        <p:nvSpPr>
          <p:cNvPr id="83" name="Elipse 82"/>
          <p:cNvSpPr/>
          <p:nvPr/>
        </p:nvSpPr>
        <p:spPr>
          <a:xfrm>
            <a:off x="10048710" y="6406663"/>
            <a:ext cx="348128" cy="34812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Gill Sans MT" panose="020B0502020104020203" pitchFamily="34" charset="0"/>
              </a:rPr>
              <a:t>2</a:t>
            </a:r>
          </a:p>
        </p:txBody>
      </p:sp>
      <p:sp>
        <p:nvSpPr>
          <p:cNvPr id="4" name="Rectángulo 3">
            <a:extLst>
              <a:ext uri="{FF2B5EF4-FFF2-40B4-BE49-F238E27FC236}">
                <a16:creationId xmlns:a16="http://schemas.microsoft.com/office/drawing/2014/main" id="{F895DEC5-5E27-4616-A132-838772C076D3}"/>
              </a:ext>
            </a:extLst>
          </p:cNvPr>
          <p:cNvSpPr/>
          <p:nvPr/>
        </p:nvSpPr>
        <p:spPr>
          <a:xfrm>
            <a:off x="5958771" y="2176348"/>
            <a:ext cx="5151645" cy="461665"/>
          </a:xfrm>
          <a:prstGeom prst="rect">
            <a:avLst/>
          </a:prstGeom>
        </p:spPr>
        <p:txBody>
          <a:bodyPr wrap="square">
            <a:spAutoFit/>
          </a:bodyPr>
          <a:lstStyle/>
          <a:p>
            <a:pPr algn="ctr"/>
            <a:r>
              <a:rPr lang="es-ES" sz="1200" b="1" dirty="0">
                <a:latin typeface="Gill Sans MT" panose="020B0502020104020203" pitchFamily="34" charset="0"/>
                <a:ea typeface="Calibri" panose="020F0502020204030204" pitchFamily="34" charset="0"/>
              </a:rPr>
              <a:t>Relación entre tres elementos fundamentales de las dinámicas urbanas</a:t>
            </a:r>
            <a:endParaRPr lang="es-CO" sz="1200" b="1" dirty="0">
              <a:latin typeface="Gill Sans MT" panose="020B0502020104020203" pitchFamily="34" charset="0"/>
            </a:endParaRPr>
          </a:p>
        </p:txBody>
      </p:sp>
    </p:spTree>
    <p:extLst>
      <p:ext uri="{BB962C8B-B14F-4D97-AF65-F5344CB8AC3E}">
        <p14:creationId xmlns:p14="http://schemas.microsoft.com/office/powerpoint/2010/main" val="57533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1191615" y="1957984"/>
            <a:ext cx="4126831" cy="4126831"/>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E92C21DD-D46C-4697-B67C-E992C302D3A0}"/>
              </a:ext>
            </a:extLst>
          </p:cNvPr>
          <p:cNvSpPr/>
          <p:nvPr/>
        </p:nvSpPr>
        <p:spPr>
          <a:xfrm>
            <a:off x="1962459" y="2806651"/>
            <a:ext cx="2878160" cy="461665"/>
          </a:xfrm>
          <a:prstGeom prst="rect">
            <a:avLst/>
          </a:prstGeom>
        </p:spPr>
        <p:txBody>
          <a:bodyPr wrap="none">
            <a:spAutoFit/>
          </a:bodyPr>
          <a:lstStyle/>
          <a:p>
            <a:r>
              <a:rPr lang="es-ES" sz="2400" b="1" dirty="0">
                <a:solidFill>
                  <a:schemeClr val="bg1"/>
                </a:solidFill>
                <a:latin typeface="Gill Sans MT" panose="020B0502020104020203" pitchFamily="34" charset="0"/>
                <a:ea typeface="Calibri" panose="020F0502020204030204" pitchFamily="34" charset="0"/>
              </a:rPr>
              <a:t>Comisión Sarkozy </a:t>
            </a:r>
            <a:endParaRPr lang="es-CO" sz="2400" b="1" dirty="0">
              <a:solidFill>
                <a:schemeClr val="bg1"/>
              </a:solidFill>
              <a:latin typeface="Gill Sans MT" panose="020B0502020104020203" pitchFamily="34" charset="0"/>
            </a:endParaRPr>
          </a:p>
        </p:txBody>
      </p:sp>
      <p:sp>
        <p:nvSpPr>
          <p:cNvPr id="5" name="Rectángulo 4">
            <a:extLst>
              <a:ext uri="{FF2B5EF4-FFF2-40B4-BE49-F238E27FC236}">
                <a16:creationId xmlns:a16="http://schemas.microsoft.com/office/drawing/2014/main" id="{11A88E50-F7D2-4BA6-948C-7299E29A38B8}"/>
              </a:ext>
            </a:extLst>
          </p:cNvPr>
          <p:cNvSpPr/>
          <p:nvPr/>
        </p:nvSpPr>
        <p:spPr>
          <a:xfrm>
            <a:off x="1440743" y="3806019"/>
            <a:ext cx="3628573" cy="646331"/>
          </a:xfrm>
          <a:prstGeom prst="rect">
            <a:avLst/>
          </a:prstGeom>
        </p:spPr>
        <p:txBody>
          <a:bodyPr wrap="square">
            <a:spAutoFit/>
          </a:bodyPr>
          <a:lstStyle/>
          <a:p>
            <a:pPr algn="ctr"/>
            <a:r>
              <a:rPr lang="es-ES" i="1" dirty="0">
                <a:solidFill>
                  <a:schemeClr val="bg1"/>
                </a:solidFill>
                <a:latin typeface="Gill Sans MT" panose="020B0502020104020203" pitchFamily="34" charset="0"/>
                <a:ea typeface="Calibri" panose="020F0502020204030204" pitchFamily="34" charset="0"/>
              </a:rPr>
              <a:t>Las personas están bien si su capacidad de consumo aumenta.</a:t>
            </a:r>
            <a:r>
              <a:rPr lang="es-ES" dirty="0">
                <a:latin typeface="Times New Roman" panose="02020603050405020304" pitchFamily="18" charset="0"/>
                <a:ea typeface="Tahoma" panose="020B0604030504040204" pitchFamily="34" charset="0"/>
              </a:rPr>
              <a:t> </a:t>
            </a:r>
            <a:endParaRPr lang="es-CO" dirty="0"/>
          </a:p>
        </p:txBody>
      </p:sp>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DCC9D637-2198-49B7-8CFA-05CB227F83F3}"/>
                  </a:ext>
                </a:extLst>
              </p:cNvPr>
              <p:cNvSpPr/>
              <p:nvPr/>
            </p:nvSpPr>
            <p:spPr>
              <a:xfrm>
                <a:off x="2085317" y="4887067"/>
                <a:ext cx="2339423"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smtClean="0">
                          <a:solidFill>
                            <a:schemeClr val="bg1"/>
                          </a:solidFill>
                          <a:latin typeface="Cambria Math" panose="02040503050406030204" pitchFamily="18" charset="0"/>
                        </a:rPr>
                        <m:t>𝑌𝑑</m:t>
                      </m:r>
                      <m:r>
                        <a:rPr lang="es-CO" i="0">
                          <a:solidFill>
                            <a:schemeClr val="bg1"/>
                          </a:solidFill>
                          <a:latin typeface="Cambria Math" panose="02040503050406030204" pitchFamily="18" charset="0"/>
                        </a:rPr>
                        <m:t>=</m:t>
                      </m:r>
                      <m:r>
                        <a:rPr lang="es-CO" i="1">
                          <a:solidFill>
                            <a:schemeClr val="bg1"/>
                          </a:solidFill>
                          <a:latin typeface="Cambria Math" panose="02040503050406030204" pitchFamily="18" charset="0"/>
                        </a:rPr>
                        <m:t>𝑌</m:t>
                      </m:r>
                      <m:r>
                        <a:rPr lang="es-CO" i="0">
                          <a:solidFill>
                            <a:schemeClr val="bg1"/>
                          </a:solidFill>
                          <a:latin typeface="Cambria Math" panose="02040503050406030204" pitchFamily="18" charset="0"/>
                        </a:rPr>
                        <m:t>−</m:t>
                      </m:r>
                      <m:sSub>
                        <m:sSubPr>
                          <m:ctrlPr>
                            <a:rPr lang="es-CO" i="1">
                              <a:solidFill>
                                <a:schemeClr val="bg1"/>
                              </a:solidFill>
                              <a:latin typeface="Cambria Math" panose="02040503050406030204" pitchFamily="18" charset="0"/>
                            </a:rPr>
                          </m:ctrlPr>
                        </m:sSubPr>
                        <m:e>
                          <m:r>
                            <a:rPr lang="es-CO" i="1">
                              <a:solidFill>
                                <a:schemeClr val="bg1"/>
                              </a:solidFill>
                              <a:latin typeface="Cambria Math" panose="02040503050406030204" pitchFamily="18" charset="0"/>
                            </a:rPr>
                            <m:t>𝑇</m:t>
                          </m:r>
                        </m:e>
                        <m:sub>
                          <m:r>
                            <a:rPr lang="es-CO" i="1">
                              <a:solidFill>
                                <a:schemeClr val="bg1"/>
                              </a:solidFill>
                              <a:latin typeface="Cambria Math" panose="02040503050406030204" pitchFamily="18" charset="0"/>
                            </a:rPr>
                            <m:t>𝑁</m:t>
                          </m:r>
                          <m:r>
                            <a:rPr lang="es-CO" i="0">
                              <a:solidFill>
                                <a:schemeClr val="bg1"/>
                              </a:solidFill>
                              <a:latin typeface="Cambria Math" panose="02040503050406030204" pitchFamily="18" charset="0"/>
                            </a:rPr>
                            <m:t>,</m:t>
                          </m:r>
                          <m:r>
                            <a:rPr lang="es-CO" i="1">
                              <a:solidFill>
                                <a:schemeClr val="bg1"/>
                              </a:solidFill>
                              <a:latin typeface="Cambria Math" panose="02040503050406030204" pitchFamily="18" charset="0"/>
                            </a:rPr>
                            <m:t>𝐷</m:t>
                          </m:r>
                        </m:sub>
                      </m:sSub>
                      <m:r>
                        <a:rPr lang="es-CO" i="0">
                          <a:solidFill>
                            <a:schemeClr val="bg1"/>
                          </a:solidFill>
                          <a:latin typeface="Cambria Math" panose="02040503050406030204" pitchFamily="18" charset="0"/>
                        </a:rPr>
                        <m:t>+</m:t>
                      </m:r>
                      <m:sSub>
                        <m:sSubPr>
                          <m:ctrlPr>
                            <a:rPr lang="es-CO" i="1">
                              <a:solidFill>
                                <a:schemeClr val="bg1"/>
                              </a:solidFill>
                              <a:latin typeface="Cambria Math" panose="02040503050406030204" pitchFamily="18" charset="0"/>
                            </a:rPr>
                          </m:ctrlPr>
                        </m:sSubPr>
                        <m:e>
                          <m:r>
                            <a:rPr lang="es-CO" i="1">
                              <a:solidFill>
                                <a:schemeClr val="bg1"/>
                              </a:solidFill>
                              <a:latin typeface="Cambria Math" panose="02040503050406030204" pitchFamily="18" charset="0"/>
                            </a:rPr>
                            <m:t>𝑆</m:t>
                          </m:r>
                        </m:e>
                        <m:sub>
                          <m:r>
                            <a:rPr lang="es-CO" i="1">
                              <a:solidFill>
                                <a:schemeClr val="bg1"/>
                              </a:solidFill>
                              <a:latin typeface="Cambria Math" panose="02040503050406030204" pitchFamily="18" charset="0"/>
                            </a:rPr>
                            <m:t>𝑁</m:t>
                          </m:r>
                          <m:r>
                            <a:rPr lang="es-CO" i="0">
                              <a:solidFill>
                                <a:schemeClr val="bg1"/>
                              </a:solidFill>
                              <a:latin typeface="Cambria Math" panose="02040503050406030204" pitchFamily="18" charset="0"/>
                            </a:rPr>
                            <m:t>,</m:t>
                          </m:r>
                          <m:r>
                            <a:rPr lang="es-CO" i="1">
                              <a:solidFill>
                                <a:schemeClr val="bg1"/>
                              </a:solidFill>
                              <a:latin typeface="Cambria Math" panose="02040503050406030204" pitchFamily="18" charset="0"/>
                            </a:rPr>
                            <m:t>𝐷</m:t>
                          </m:r>
                        </m:sub>
                      </m:sSub>
                    </m:oMath>
                  </m:oMathPara>
                </a14:m>
                <a:endParaRPr lang="es-CO" dirty="0"/>
              </a:p>
            </p:txBody>
          </p:sp>
        </mc:Choice>
        <mc:Fallback xmlns="">
          <p:sp>
            <p:nvSpPr>
              <p:cNvPr id="6" name="Rectángulo 5">
                <a:extLst>
                  <a:ext uri="{FF2B5EF4-FFF2-40B4-BE49-F238E27FC236}">
                    <a16:creationId xmlns:a16="http://schemas.microsoft.com/office/drawing/2014/main" id="{DCC9D637-2198-49B7-8CFA-05CB227F83F3}"/>
                  </a:ext>
                </a:extLst>
              </p:cNvPr>
              <p:cNvSpPr>
                <a:spLocks noRot="1" noChangeAspect="1" noMove="1" noResize="1" noEditPoints="1" noAdjustHandles="1" noChangeArrowheads="1" noChangeShapeType="1" noTextEdit="1"/>
              </p:cNvSpPr>
              <p:nvPr/>
            </p:nvSpPr>
            <p:spPr>
              <a:xfrm>
                <a:off x="2085317" y="4887067"/>
                <a:ext cx="2339423" cy="381515"/>
              </a:xfrm>
              <a:prstGeom prst="rect">
                <a:avLst/>
              </a:prstGeom>
              <a:blipFill>
                <a:blip r:embed="rId2"/>
                <a:stretch>
                  <a:fillRect/>
                </a:stretch>
              </a:blipFill>
            </p:spPr>
            <p:txBody>
              <a:bodyPr/>
              <a:lstStyle/>
              <a:p>
                <a:r>
                  <a:rPr lang="es-CO">
                    <a:noFill/>
                  </a:rPr>
                  <a:t> </a:t>
                </a:r>
              </a:p>
            </p:txBody>
          </p:sp>
        </mc:Fallback>
      </mc:AlternateContent>
      <p:sp>
        <p:nvSpPr>
          <p:cNvPr id="73" name="Rectángulo 72">
            <a:extLst>
              <a:ext uri="{FF2B5EF4-FFF2-40B4-BE49-F238E27FC236}">
                <a16:creationId xmlns:a16="http://schemas.microsoft.com/office/drawing/2014/main" id="{F8CE4D67-6EA2-4652-BEE3-A60C5F292471}"/>
              </a:ext>
            </a:extLst>
          </p:cNvPr>
          <p:cNvSpPr/>
          <p:nvPr/>
        </p:nvSpPr>
        <p:spPr>
          <a:xfrm>
            <a:off x="6096000" y="4815150"/>
            <a:ext cx="5718629" cy="1477328"/>
          </a:xfrm>
          <a:prstGeom prst="rect">
            <a:avLst/>
          </a:prstGeom>
        </p:spPr>
        <p:txBody>
          <a:bodyPr wrap="square">
            <a:spAutoFit/>
          </a:bodyPr>
          <a:lstStyle/>
          <a:p>
            <a:r>
              <a:rPr lang="es-ES" dirty="0">
                <a:latin typeface="Gill Sans MT" panose="020B0502020104020203" pitchFamily="34" charset="0"/>
                <a:ea typeface="Calibri" panose="020F0502020204030204" pitchFamily="34" charset="0"/>
              </a:rPr>
              <a:t>El objetivo último de la política económica y fiscal debe ser el mejoramiento de las condiciones de vida de las personas, y ello se logra si los subsidios y los impuestos son progresivos. Es decir, si los subsidios favorecen a los pobres, y si los impuestos castigan a los ricos. </a:t>
            </a:r>
            <a:endParaRPr lang="es-CO" dirty="0">
              <a:latin typeface="Gill Sans MT" panose="020B0502020104020203" pitchFamily="34" charset="0"/>
            </a:endParaRPr>
          </a:p>
        </p:txBody>
      </p:sp>
      <p:pic>
        <p:nvPicPr>
          <p:cNvPr id="74" name="Imagen 73">
            <a:extLst>
              <a:ext uri="{FF2B5EF4-FFF2-40B4-BE49-F238E27FC236}">
                <a16:creationId xmlns:a16="http://schemas.microsoft.com/office/drawing/2014/main" id="{2E61F24B-248A-4657-A83C-A69C04E73F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73504" y="1827406"/>
            <a:ext cx="5104696" cy="2296564"/>
          </a:xfrm>
          <a:prstGeom prst="rect">
            <a:avLst/>
          </a:prstGeom>
          <a:noFill/>
          <a:ln>
            <a:noFill/>
          </a:ln>
        </p:spPr>
      </p:pic>
      <p:pic>
        <p:nvPicPr>
          <p:cNvPr id="8" name="Imagen 7"/>
          <p:cNvPicPr>
            <a:picLocks noChangeAspect="1"/>
          </p:cNvPicPr>
          <p:nvPr/>
        </p:nvPicPr>
        <p:blipFill>
          <a:blip r:embed="rId4"/>
          <a:stretch>
            <a:fillRect/>
          </a:stretch>
        </p:blipFill>
        <p:spPr>
          <a:xfrm>
            <a:off x="0" y="-17546"/>
            <a:ext cx="12192000" cy="536447"/>
          </a:xfrm>
          <a:prstGeom prst="rect">
            <a:avLst/>
          </a:prstGeom>
        </p:spPr>
      </p:pic>
      <p:sp>
        <p:nvSpPr>
          <p:cNvPr id="10" name="Rectángulo redondeado 9"/>
          <p:cNvSpPr/>
          <p:nvPr/>
        </p:nvSpPr>
        <p:spPr>
          <a:xfrm>
            <a:off x="2520846" y="262328"/>
            <a:ext cx="7150308" cy="584617"/>
          </a:xfrm>
          <a:prstGeom prst="roundRect">
            <a:avLst/>
          </a:prstGeom>
          <a:solidFill>
            <a:srgbClr val="B5FEB4"/>
          </a:solidFill>
          <a:ln>
            <a:solidFill>
              <a:srgbClr val="B5F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BAAB4F1F-4EC2-4D51-8A6A-251F9399A2D5}"/>
              </a:ext>
            </a:extLst>
          </p:cNvPr>
          <p:cNvSpPr txBox="1"/>
          <p:nvPr/>
        </p:nvSpPr>
        <p:spPr>
          <a:xfrm>
            <a:off x="3132171" y="325318"/>
            <a:ext cx="5913143" cy="461665"/>
          </a:xfrm>
          <a:prstGeom prst="rect">
            <a:avLst/>
          </a:prstGeom>
          <a:noFill/>
        </p:spPr>
        <p:txBody>
          <a:bodyPr wrap="square" rtlCol="0">
            <a:spAutoFit/>
          </a:bodyPr>
          <a:lstStyle/>
          <a:p>
            <a:r>
              <a:rPr lang="es-CO" sz="2400" b="1" dirty="0">
                <a:solidFill>
                  <a:srgbClr val="002060"/>
                </a:solidFill>
                <a:latin typeface="Gill Sans MT" panose="020B0502020104020203" pitchFamily="34" charset="0"/>
              </a:rPr>
              <a:t>APROXIMACIÓN MESOECONÓMICA</a:t>
            </a:r>
          </a:p>
        </p:txBody>
      </p:sp>
      <p:sp>
        <p:nvSpPr>
          <p:cNvPr id="3" name="Rectángulo 2">
            <a:extLst>
              <a:ext uri="{FF2B5EF4-FFF2-40B4-BE49-F238E27FC236}">
                <a16:creationId xmlns:a16="http://schemas.microsoft.com/office/drawing/2014/main" id="{22F2F87C-E1F2-4142-885E-517A0040B349}"/>
              </a:ext>
            </a:extLst>
          </p:cNvPr>
          <p:cNvSpPr/>
          <p:nvPr/>
        </p:nvSpPr>
        <p:spPr>
          <a:xfrm>
            <a:off x="6277970" y="1304186"/>
            <a:ext cx="5200230" cy="523220"/>
          </a:xfrm>
          <a:prstGeom prst="rect">
            <a:avLst/>
          </a:prstGeom>
        </p:spPr>
        <p:txBody>
          <a:bodyPr wrap="square">
            <a:spAutoFit/>
          </a:bodyPr>
          <a:lstStyle/>
          <a:p>
            <a:pPr algn="ctr"/>
            <a:r>
              <a:rPr lang="es-ES" sz="1400" b="1" dirty="0">
                <a:latin typeface="Gill Sans MT" panose="020B0502020104020203" pitchFamily="34" charset="0"/>
                <a:ea typeface="Calibri" panose="020F0502020204030204" pitchFamily="34" charset="0"/>
              </a:rPr>
              <a:t>Índice de Gini, antes y después del balance impuestos y subsidios (circa 2011)</a:t>
            </a:r>
            <a:endParaRPr lang="es-CO" sz="1400" b="1" dirty="0">
              <a:latin typeface="Gill Sans MT" panose="020B0502020104020203" pitchFamily="34" charset="0"/>
            </a:endParaRPr>
          </a:p>
        </p:txBody>
      </p:sp>
      <p:sp>
        <p:nvSpPr>
          <p:cNvPr id="7" name="Rectángulo 6">
            <a:extLst>
              <a:ext uri="{FF2B5EF4-FFF2-40B4-BE49-F238E27FC236}">
                <a16:creationId xmlns:a16="http://schemas.microsoft.com/office/drawing/2014/main" id="{9F799B0A-D941-42BE-8A18-A95AB64843F8}"/>
              </a:ext>
            </a:extLst>
          </p:cNvPr>
          <p:cNvSpPr/>
          <p:nvPr/>
        </p:nvSpPr>
        <p:spPr>
          <a:xfrm>
            <a:off x="6373504" y="4042082"/>
            <a:ext cx="5104696" cy="461665"/>
          </a:xfrm>
          <a:prstGeom prst="rect">
            <a:avLst/>
          </a:prstGeom>
        </p:spPr>
        <p:txBody>
          <a:bodyPr wrap="square">
            <a:spAutoFit/>
          </a:bodyPr>
          <a:lstStyle/>
          <a:p>
            <a:r>
              <a:rPr lang="es-ES" sz="1200" b="1" dirty="0">
                <a:latin typeface="Gill Sans MT" panose="020B0502020104020203" pitchFamily="34" charset="0"/>
                <a:ea typeface="Calibri" panose="020F0502020204030204" pitchFamily="34" charset="0"/>
              </a:rPr>
              <a:t>Fuente: </a:t>
            </a:r>
            <a:r>
              <a:rPr lang="es-ES" sz="1200" dirty="0">
                <a:latin typeface="Gill Sans MT" panose="020B0502020104020203" pitchFamily="34" charset="0"/>
                <a:ea typeface="Calibri" panose="020F0502020204030204" pitchFamily="34" charset="0"/>
              </a:rPr>
              <a:t>Los cálculos son la </a:t>
            </a:r>
            <a:r>
              <a:rPr lang="es-ES" sz="1200" dirty="0" err="1">
                <a:latin typeface="Gill Sans MT" panose="020B0502020104020203" pitchFamily="34" charset="0"/>
                <a:ea typeface="Calibri" panose="020F0502020204030204" pitchFamily="34" charset="0"/>
              </a:rPr>
              <a:t>Ocde</a:t>
            </a:r>
            <a:r>
              <a:rPr lang="es-ES" sz="1200" dirty="0">
                <a:latin typeface="Gill Sans MT" panose="020B0502020104020203" pitchFamily="34" charset="0"/>
                <a:ea typeface="Calibri" panose="020F0502020204030204" pitchFamily="34" charset="0"/>
              </a:rPr>
              <a:t>. Cárdenas (2012) presentó la gráfica durante el proceso de discusión de la reforma tributaria del 2012.</a:t>
            </a:r>
            <a:endParaRPr lang="es-CO" sz="1200" dirty="0">
              <a:latin typeface="Gill Sans MT" panose="020B0502020104020203" pitchFamily="34" charset="0"/>
            </a:endParaRPr>
          </a:p>
        </p:txBody>
      </p:sp>
    </p:spTree>
    <p:extLst>
      <p:ext uri="{BB962C8B-B14F-4D97-AF65-F5344CB8AC3E}">
        <p14:creationId xmlns:p14="http://schemas.microsoft.com/office/powerpoint/2010/main" val="13545258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2048</TotalTime>
  <Words>4144</Words>
  <Application>Microsoft Office PowerPoint</Application>
  <PresentationFormat>Panorámica</PresentationFormat>
  <Paragraphs>297</Paragraphs>
  <Slides>28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MS Mincho</vt:lpstr>
      <vt:lpstr>Arial</vt:lpstr>
      <vt:lpstr>Calibri</vt:lpstr>
      <vt:lpstr>Calibri Light</vt:lpstr>
      <vt:lpstr>Cambria Math</vt:lpstr>
      <vt:lpstr>Gill Sans MT</vt:lpstr>
      <vt:lpstr>Tahoma</vt:lpstr>
      <vt:lpstr>Times New Roman</vt:lpstr>
      <vt:lpstr>Tema de Office</vt:lpstr>
      <vt:lpstr>ÁREA METROPOLITANA DEL VALLE DE ABURRÁ</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Sebastian Contreras</dc:creator>
  <cp:lastModifiedBy>Sebastian Contreras</cp:lastModifiedBy>
  <cp:revision>101</cp:revision>
  <dcterms:created xsi:type="dcterms:W3CDTF">2018-09-23T19:17:34Z</dcterms:created>
  <dcterms:modified xsi:type="dcterms:W3CDTF">2018-09-26T01:17:34Z</dcterms:modified>
</cp:coreProperties>
</file>